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Quattrocento Sans"/>
      <p:regular r:id="rId10"/>
      <p:bold r:id="rId11"/>
      <p:italic r:id="rId12"/>
      <p:boldItalic r:id="rId13"/>
    </p:embeddedFont>
    <p:embeddedFont>
      <p:font typeface="Gill Sans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attrocentoSans-bold.fntdata"/><Relationship Id="rId10" Type="http://schemas.openxmlformats.org/officeDocument/2006/relationships/font" Target="fonts/QuattrocentoSans-regular.fntdata"/><Relationship Id="rId13" Type="http://schemas.openxmlformats.org/officeDocument/2006/relationships/font" Target="fonts/QuattrocentoSans-boldItalic.fntdata"/><Relationship Id="rId12" Type="http://schemas.openxmlformats.org/officeDocument/2006/relationships/font" Target="fonts/Quattrocento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illSans-bold.fntdata"/><Relationship Id="rId14" Type="http://schemas.openxmlformats.org/officeDocument/2006/relationships/font" Target="fonts/Gill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dc5081f3c5_1_27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We will leave some time at the end for questions, so please put all questions in the Q&amp;A box.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4" name="Google Shape;84;g1dc5081f3c5_1_27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dc5081f3c5_1_59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g1dc5081f3c5_1_59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dc5081f3c5_1_35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g1dc5081f3c5_1_3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dc5081f3c5_1_4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g1dc5081f3c5_1_4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/o client logo">
  <p:cSld name="Title Slide w/o client logo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title"/>
          </p:nvPr>
        </p:nvSpPr>
        <p:spPr>
          <a:xfrm>
            <a:off x="685800" y="2350293"/>
            <a:ext cx="77724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2000"/>
              <a:buFont typeface="Quattrocento Sans"/>
              <a:buNone/>
              <a:defRPr b="0" sz="2000" cap="none">
                <a:solidFill>
                  <a:srgbClr val="105B9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body"/>
          </p:nvPr>
        </p:nvSpPr>
        <p:spPr>
          <a:xfrm>
            <a:off x="685800" y="1371600"/>
            <a:ext cx="77724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None/>
              <a:defRPr sz="4400">
                <a:solidFill>
                  <a:srgbClr val="105B9A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11" name="Google Shape;11;p2"/>
          <p:cNvCxnSpPr/>
          <p:nvPr/>
        </p:nvCxnSpPr>
        <p:spPr>
          <a:xfrm>
            <a:off x="799526" y="2178843"/>
            <a:ext cx="7658700" cy="0"/>
          </a:xfrm>
          <a:prstGeom prst="straightConnector1">
            <a:avLst/>
          </a:prstGeom>
          <a:noFill/>
          <a:ln cap="flat" cmpd="sng" w="9525">
            <a:solidFill>
              <a:srgbClr val="105B9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/>
        </p:nvSpPr>
        <p:spPr>
          <a:xfrm>
            <a:off x="685800" y="4237851"/>
            <a:ext cx="213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August 22, 2018</a:t>
            </a:r>
            <a:endParaRPr b="0"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descr="Z:\Marketing\Logos\Bright Power\PNG\Bright-Power-Logo-Horizontal.png"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48200" y="453390"/>
            <a:ext cx="2914650" cy="56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2">
  <p:cSld name="Comparison 2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None/>
              <a:defRPr sz="4400">
                <a:solidFill>
                  <a:srgbClr val="105B9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3C373A"/>
              </a:buClr>
              <a:buSzPts val="2400"/>
              <a:buNone/>
              <a:defRPr b="1" sz="2400">
                <a:solidFill>
                  <a:srgbClr val="3C373A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11"/>
          <p:cNvSpPr txBox="1"/>
          <p:nvPr>
            <p:ph idx="2" type="body"/>
          </p:nvPr>
        </p:nvSpPr>
        <p:spPr>
          <a:xfrm>
            <a:off x="457200" y="1828800"/>
            <a:ext cx="4040100" cy="27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3C373A"/>
              </a:buClr>
              <a:buSzPts val="1800"/>
              <a:buNone/>
              <a:defRPr sz="18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None/>
              <a:defRPr sz="16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None/>
              <a:defRPr sz="16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3C373A"/>
              </a:buClr>
              <a:buSzPts val="1400"/>
              <a:buNone/>
              <a:defRPr sz="1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3C373A"/>
              </a:buClr>
              <a:buSzPts val="1400"/>
              <a:buNone/>
              <a:defRPr sz="1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11"/>
          <p:cNvSpPr txBox="1"/>
          <p:nvPr>
            <p:ph idx="3" type="body"/>
          </p:nvPr>
        </p:nvSpPr>
        <p:spPr>
          <a:xfrm>
            <a:off x="4645027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3C373A"/>
              </a:buClr>
              <a:buSzPts val="2400"/>
              <a:buNone/>
              <a:defRPr b="1" sz="2400">
                <a:solidFill>
                  <a:srgbClr val="3C373A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11"/>
          <p:cNvSpPr txBox="1"/>
          <p:nvPr>
            <p:ph idx="4" type="body"/>
          </p:nvPr>
        </p:nvSpPr>
        <p:spPr>
          <a:xfrm>
            <a:off x="4645027" y="1828800"/>
            <a:ext cx="4041900" cy="27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3C373A"/>
              </a:buClr>
              <a:buSzPts val="1800"/>
              <a:buNone/>
              <a:defRPr sz="18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None/>
              <a:defRPr sz="16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None/>
              <a:defRPr sz="16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3C373A"/>
              </a:buClr>
              <a:buSzPts val="1400"/>
              <a:buNone/>
              <a:defRPr sz="1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3C373A"/>
              </a:buClr>
              <a:buSzPts val="1400"/>
              <a:buNone/>
              <a:defRPr sz="1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pic>
        <p:nvPicPr>
          <p:cNvPr descr="Z:\Marketing\Logos\Bright Power\PNG\Sunburst.png" id="62" name="Google Shape;62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72731" y="4802507"/>
            <a:ext cx="239152" cy="22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/o client logo 1" showMasterSp="0">
  <p:cSld name="TITLE_1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685800" y="2350293"/>
            <a:ext cx="77724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2000"/>
              <a:buFont typeface="Quattrocento Sans"/>
              <a:buNone/>
              <a:defRPr sz="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685800" y="1371600"/>
            <a:ext cx="77724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508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Char char="●"/>
              <a:defRPr sz="4400">
                <a:solidFill>
                  <a:srgbClr val="105B9A"/>
                </a:solidFill>
              </a:defRPr>
            </a:lvl1pPr>
            <a:lvl2pPr indent="-508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Char char="○"/>
              <a:defRPr sz="4400">
                <a:solidFill>
                  <a:srgbClr val="105B9A"/>
                </a:solidFill>
              </a:defRPr>
            </a:lvl2pPr>
            <a:lvl3pPr indent="-5080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Char char="■"/>
              <a:defRPr sz="4400">
                <a:solidFill>
                  <a:srgbClr val="105B9A"/>
                </a:solidFill>
              </a:defRPr>
            </a:lvl3pPr>
            <a:lvl4pPr indent="-5080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Char char="●"/>
              <a:defRPr sz="4400">
                <a:solidFill>
                  <a:srgbClr val="105B9A"/>
                </a:solidFill>
              </a:defRPr>
            </a:lvl4pPr>
            <a:lvl5pPr indent="-5080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Char char="○"/>
              <a:defRPr sz="4400">
                <a:solidFill>
                  <a:srgbClr val="105B9A"/>
                </a:solidFill>
              </a:defRPr>
            </a:lvl5pPr>
            <a:lvl6pPr indent="-342900" lvl="5" marL="2743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■"/>
              <a:defRPr/>
            </a:lvl9pPr>
          </a:lstStyle>
          <a:p/>
        </p:txBody>
      </p:sp>
      <p:cxnSp>
        <p:nvCxnSpPr>
          <p:cNvPr id="72" name="Google Shape;72;p14"/>
          <p:cNvCxnSpPr/>
          <p:nvPr/>
        </p:nvCxnSpPr>
        <p:spPr>
          <a:xfrm>
            <a:off x="799525" y="2178843"/>
            <a:ext cx="7658700" cy="0"/>
          </a:xfrm>
          <a:prstGeom prst="straightConnector1">
            <a:avLst/>
          </a:prstGeom>
          <a:noFill/>
          <a:ln cap="flat" cmpd="sng" w="9525">
            <a:solidFill>
              <a:srgbClr val="105B9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p14"/>
          <p:cNvSpPr txBox="1"/>
          <p:nvPr/>
        </p:nvSpPr>
        <p:spPr>
          <a:xfrm>
            <a:off x="7079115" y="4758551"/>
            <a:ext cx="1898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None/>
            </a:pPr>
            <a:r>
              <a:rPr b="0" i="0" lang="en" sz="1800" u="none" cap="none" strike="noStrike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April 14,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 txBox="1"/>
          <p:nvPr>
            <p:ph idx="12" type="sldNum"/>
          </p:nvPr>
        </p:nvSpPr>
        <p:spPr>
          <a:xfrm>
            <a:off x="4419600" y="4629150"/>
            <a:ext cx="2133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" id="76" name="Google Shape;76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07290" y="3943350"/>
            <a:ext cx="2190751" cy="2085976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/>
          <p:nvPr/>
        </p:nvSpPr>
        <p:spPr>
          <a:xfrm>
            <a:off x="-17168" y="-3969"/>
            <a:ext cx="9178200" cy="952500"/>
          </a:xfrm>
          <a:prstGeom prst="rect">
            <a:avLst/>
          </a:prstGeom>
          <a:solidFill>
            <a:srgbClr val="31608C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ill Sans"/>
              <a:buNone/>
            </a:pPr>
            <a:r>
              <a:t/>
            </a:r>
            <a:endParaRPr b="0" i="0" sz="40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-17168" y="894308"/>
            <a:ext cx="9178200" cy="49200"/>
          </a:xfrm>
          <a:prstGeom prst="rect">
            <a:avLst/>
          </a:prstGeom>
          <a:solidFill>
            <a:srgbClr val="EC963E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Gill Sans"/>
              <a:buNone/>
            </a:pPr>
            <a:r>
              <a:t/>
            </a:r>
            <a:endParaRPr b="0" i="0" sz="40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p15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None/>
              <a:defRPr sz="4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C373A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8466666" y="4731544"/>
            <a:ext cx="336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464675" y="17145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800"/>
              <a:buFont typeface="Quattrocento Sans"/>
              <a:buNone/>
              <a:defRPr b="0" i="0" sz="4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Z:\Marketing\Logos\Bright Power\PNG\Sunburst.png"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72731" y="4802507"/>
            <a:ext cx="239152" cy="22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w bullets">
  <p:cSld name="Title and Content w bulle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286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000"/>
              <a:buFont typeface="Quattrocento Sans"/>
              <a:buNone/>
              <a:defRPr sz="4000">
                <a:solidFill>
                  <a:srgbClr val="105B9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25730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3C373A"/>
              </a:buClr>
              <a:buSzPts val="2400"/>
              <a:buNone/>
              <a:defRPr sz="2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None/>
              <a:defRPr sz="20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3C373A"/>
              </a:buClr>
              <a:buSzPts val="1800"/>
              <a:buNone/>
              <a:defRPr sz="18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None/>
              <a:defRPr sz="16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None/>
              <a:defRPr sz="16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Z:\Marketing\Logos\Bright Power\PNG\Sunburst.png"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72731" y="4802507"/>
            <a:ext cx="239152" cy="22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 w/ bulleted list">
  <p:cSld name="Subtitle w/ bulleted lis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286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None/>
              <a:defRPr sz="4400">
                <a:solidFill>
                  <a:srgbClr val="105B9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914400" y="120015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C373A"/>
              </a:buClr>
              <a:buSzPts val="1800"/>
              <a:buFont typeface="Arial"/>
              <a:buNone/>
              <a:defRPr sz="1800">
                <a:solidFill>
                  <a:srgbClr val="3C373A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3C373A"/>
              </a:buClr>
              <a:buSzPts val="18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1295400" y="2286000"/>
            <a:ext cx="7239000" cy="21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7500" lvl="0" marL="457200" algn="l">
              <a:spcBef>
                <a:spcPts val="600"/>
              </a:spcBef>
              <a:spcAft>
                <a:spcPts val="0"/>
              </a:spcAft>
              <a:buClr>
                <a:srgbClr val="3C373A"/>
              </a:buClr>
              <a:buSzPts val="1400"/>
              <a:buFont typeface="Arial"/>
              <a:buChar char="•"/>
              <a:defRPr sz="1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rgbClr val="3C373A"/>
              </a:buClr>
              <a:buSzPts val="1400"/>
              <a:buNone/>
              <a:defRPr sz="1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None/>
              <a:defRPr sz="16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3C373A"/>
              </a:buClr>
              <a:buSzPts val="1400"/>
              <a:buNone/>
              <a:defRPr sz="1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3C373A"/>
              </a:buClr>
              <a:buSzPts val="1400"/>
              <a:buNone/>
              <a:defRPr sz="1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pic>
        <p:nvPicPr>
          <p:cNvPr descr="Z:\Marketing\Logos\Bright Power\PNG\Sunburst.png"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72731" y="4802507"/>
            <a:ext cx="239152" cy="22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w/ photo">
  <p:cSld name="Title w/ photo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464675" y="6858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None/>
              <a:defRPr b="0" i="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/>
          <p:nvPr>
            <p:ph idx="2" type="pic"/>
          </p:nvPr>
        </p:nvSpPr>
        <p:spPr>
          <a:xfrm>
            <a:off x="457200" y="1600202"/>
            <a:ext cx="8229600" cy="2146800"/>
          </a:xfrm>
          <a:prstGeom prst="rect">
            <a:avLst/>
          </a:prstGeom>
          <a:noFill/>
          <a:ln>
            <a:noFill/>
          </a:ln>
        </p:spPr>
      </p:sp>
      <p:pic>
        <p:nvPicPr>
          <p:cNvPr descr="Z:\Marketing\Logos\Bright Power\PNG\Sunburst.png" id="29" name="Google Shape;2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72731" y="4802507"/>
            <a:ext cx="239152" cy="22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se Study Pg Template">
  <p:cSld name="Case Study Pg Templat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/>
          <p:nvPr>
            <p:ph idx="2" type="pic"/>
          </p:nvPr>
        </p:nvSpPr>
        <p:spPr>
          <a:xfrm>
            <a:off x="0" y="228600"/>
            <a:ext cx="4495800" cy="49149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7"/>
          <p:cNvSpPr txBox="1"/>
          <p:nvPr>
            <p:ph type="title"/>
          </p:nvPr>
        </p:nvSpPr>
        <p:spPr>
          <a:xfrm>
            <a:off x="4724402" y="228600"/>
            <a:ext cx="38862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3200"/>
              <a:buFont typeface="Quattrocento Sans"/>
              <a:buNone/>
              <a:defRPr b="1" sz="3200">
                <a:solidFill>
                  <a:srgbClr val="105B9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4724400" y="1143000"/>
            <a:ext cx="1752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Font typeface="Arial"/>
              <a:buNone/>
              <a:defRPr b="1" sz="1600" u="sng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None/>
              <a:defRPr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3" type="body"/>
          </p:nvPr>
        </p:nvSpPr>
        <p:spPr>
          <a:xfrm>
            <a:off x="6553200" y="114300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Font typeface="Arial"/>
              <a:buNone/>
              <a:defRPr b="1" sz="1600" u="sng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None/>
              <a:defRPr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4" type="body"/>
          </p:nvPr>
        </p:nvSpPr>
        <p:spPr>
          <a:xfrm>
            <a:off x="4724400" y="2171700"/>
            <a:ext cx="38862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rgbClr val="3C373A"/>
              </a:buClr>
              <a:buSzPts val="1600"/>
              <a:buNone/>
              <a:defRPr b="1" sz="1600" u="sng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3C373A"/>
              </a:buClr>
              <a:buSzPts val="18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5" type="body"/>
          </p:nvPr>
        </p:nvSpPr>
        <p:spPr>
          <a:xfrm>
            <a:off x="4724400" y="1371600"/>
            <a:ext cx="1752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20"/>
              </a:spcBef>
              <a:spcAft>
                <a:spcPts val="0"/>
              </a:spcAft>
              <a:buClr>
                <a:srgbClr val="3C373A"/>
              </a:buClr>
              <a:buSzPts val="1100"/>
              <a:buNone/>
              <a:defRPr sz="11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None/>
              <a:defRPr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6" type="body"/>
          </p:nvPr>
        </p:nvSpPr>
        <p:spPr>
          <a:xfrm>
            <a:off x="6553200" y="1371600"/>
            <a:ext cx="20574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20"/>
              </a:spcBef>
              <a:spcAft>
                <a:spcPts val="0"/>
              </a:spcAft>
              <a:buClr>
                <a:srgbClr val="3C373A"/>
              </a:buClr>
              <a:buSzPts val="1100"/>
              <a:buNone/>
              <a:defRPr sz="11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None/>
              <a:defRPr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7" type="body"/>
          </p:nvPr>
        </p:nvSpPr>
        <p:spPr>
          <a:xfrm>
            <a:off x="4724400" y="2400300"/>
            <a:ext cx="3886200" cy="24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8450" lvl="0" marL="457200" algn="l">
              <a:spcBef>
                <a:spcPts val="220"/>
              </a:spcBef>
              <a:spcAft>
                <a:spcPts val="0"/>
              </a:spcAft>
              <a:buClr>
                <a:srgbClr val="3C373A"/>
              </a:buClr>
              <a:buSzPts val="1100"/>
              <a:buFont typeface="Arial"/>
              <a:buChar char="•"/>
              <a:defRPr sz="11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None/>
              <a:defRPr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Z:\Marketing\Logos\Bright Power\PNG\Sunburst.png" id="39" name="Google Shape;3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72731" y="4802507"/>
            <a:ext cx="239152" cy="22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 no logo">
  <p:cSld name="1_Title Slide no logo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idx="1" type="subTitle"/>
          </p:nvPr>
        </p:nvSpPr>
        <p:spPr>
          <a:xfrm>
            <a:off x="685800" y="2343150"/>
            <a:ext cx="38100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Clr>
                <a:srgbClr val="3C373A"/>
              </a:buClr>
              <a:buSzPts val="2400"/>
              <a:buNone/>
              <a:defRPr sz="2400">
                <a:solidFill>
                  <a:srgbClr val="3C373A"/>
                </a:solidFill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2" name="Google Shape;42;p8"/>
          <p:cNvCxnSpPr/>
          <p:nvPr/>
        </p:nvCxnSpPr>
        <p:spPr>
          <a:xfrm>
            <a:off x="762000" y="2171700"/>
            <a:ext cx="7772400" cy="0"/>
          </a:xfrm>
          <a:prstGeom prst="straightConnector1">
            <a:avLst/>
          </a:prstGeom>
          <a:noFill/>
          <a:ln cap="flat" cmpd="sng" w="9525">
            <a:solidFill>
              <a:srgbClr val="3C373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" name="Google Shape;43;p8"/>
          <p:cNvSpPr txBox="1"/>
          <p:nvPr/>
        </p:nvSpPr>
        <p:spPr>
          <a:xfrm>
            <a:off x="685800" y="1428751"/>
            <a:ext cx="78486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4400" u="none" cap="none" strike="noStrike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Thank you!</a:t>
            </a:r>
            <a:endParaRPr sz="1800">
              <a:solidFill>
                <a:srgbClr val="105B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Z:\Marketing\Logos\Bright Power\PNG\Bright-Power-Logo-Horizontal.png" id="44" name="Google Shape;4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48200" y="453390"/>
            <a:ext cx="2914650" cy="56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/ client  logo">
  <p:cSld name="Title Slide w/ client  logo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ctrTitle"/>
          </p:nvPr>
        </p:nvSpPr>
        <p:spPr>
          <a:xfrm>
            <a:off x="685800" y="1428750"/>
            <a:ext cx="78486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None/>
              <a:defRPr>
                <a:solidFill>
                  <a:srgbClr val="105B9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685800" y="2571750"/>
            <a:ext cx="78486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rgbClr val="3C373A"/>
              </a:buClr>
              <a:buSzPts val="2400"/>
              <a:buNone/>
              <a:defRPr>
                <a:solidFill>
                  <a:srgbClr val="3C373A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8" name="Google Shape;48;p9"/>
          <p:cNvCxnSpPr/>
          <p:nvPr/>
        </p:nvCxnSpPr>
        <p:spPr>
          <a:xfrm>
            <a:off x="762000" y="2400300"/>
            <a:ext cx="7772400" cy="0"/>
          </a:xfrm>
          <a:prstGeom prst="straightConnector1">
            <a:avLst/>
          </a:prstGeom>
          <a:noFill/>
          <a:ln cap="flat" cmpd="sng" w="9525">
            <a:solidFill>
              <a:srgbClr val="3C373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/>
        </p:nvSpPr>
        <p:spPr>
          <a:xfrm>
            <a:off x="685800" y="4229100"/>
            <a:ext cx="213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August 22, 2018</a:t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762000" y="3543300"/>
            <a:ext cx="2590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3C373A"/>
              </a:buClr>
              <a:buSzPts val="24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3C373A"/>
              </a:buClr>
              <a:buSzPts val="18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Z:\Marketing\Logos\Bright Power\PNG\Bright-Power-Logo-Horizontal.png" id="51" name="Google Shape;5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48200" y="453390"/>
            <a:ext cx="2914650" cy="56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w/o bullets">
  <p:cSld name="Title and Content w/o bullet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>
            <a:off x="457200" y="2857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000"/>
              <a:buFont typeface="Quattrocento Sans"/>
              <a:buNone/>
              <a:defRPr sz="4000">
                <a:solidFill>
                  <a:srgbClr val="105B9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457200" y="125730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3C373A"/>
              </a:buClr>
              <a:buSzPts val="2400"/>
              <a:buNone/>
              <a:defRPr sz="24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None/>
              <a:defRPr sz="20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3C373A"/>
              </a:buClr>
              <a:buSzPts val="1800"/>
              <a:buNone/>
              <a:defRPr sz="1800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rgbClr val="3C373A"/>
              </a:buClr>
              <a:buSzPts val="1800"/>
              <a:buNone/>
              <a:defRPr>
                <a:solidFill>
                  <a:srgbClr val="3C373A"/>
                </a:solidFill>
              </a:defRPr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rgbClr val="3C373A"/>
              </a:buClr>
              <a:buSzPts val="1800"/>
              <a:buNone/>
              <a:defRPr>
                <a:solidFill>
                  <a:srgbClr val="3C373A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Z:\Marketing\Logos\Bright Power\PNG\Sunburst.png" id="55" name="Google Shape;5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72731" y="4802507"/>
            <a:ext cx="239152" cy="22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4400"/>
              <a:buFont typeface="Quattrocento Sans"/>
              <a:buNone/>
              <a:defRPr b="0" i="0" sz="4400" u="none" cap="none" strike="noStrike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3C373A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3C373A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3C373A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nystatewidecmp.programprocessing.com/Framework/Ny_statewide/ConEdison_Non-residential_Decommissioning_Checklist_01-23-2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6"/>
          <p:cNvPicPr preferRelativeResize="0"/>
          <p:nvPr/>
        </p:nvPicPr>
        <p:blipFill rotWithShape="1">
          <a:blip r:embed="rId3">
            <a:alphaModFix/>
          </a:blip>
          <a:srcRect b="15291" l="0" r="0" t="22999"/>
          <a:stretch/>
        </p:blipFill>
        <p:spPr>
          <a:xfrm>
            <a:off x="-240869" y="0"/>
            <a:ext cx="9625651" cy="4189708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>
            <p:ph idx="4294967295" type="subTitle"/>
          </p:nvPr>
        </p:nvSpPr>
        <p:spPr>
          <a:xfrm>
            <a:off x="1281100" y="635375"/>
            <a:ext cx="65817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9"/>
              <a:buFont typeface="Quattrocento Sans"/>
              <a:buNone/>
            </a:pPr>
            <a:r>
              <a:rPr b="1" lang="en" sz="4700">
                <a:solidFill>
                  <a:srgbClr val="FFFFFF"/>
                </a:solidFill>
              </a:rPr>
              <a:t>Clean Heat 2.0 Program Relaunch Update</a:t>
            </a:r>
            <a:endParaRPr b="1" sz="47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descr="Picture 2" id="88" name="Google Shape;8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0033" y="4253805"/>
            <a:ext cx="3543848" cy="68514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6"/>
          <p:cNvCxnSpPr/>
          <p:nvPr/>
        </p:nvCxnSpPr>
        <p:spPr>
          <a:xfrm>
            <a:off x="3613069" y="2413072"/>
            <a:ext cx="1917900" cy="0"/>
          </a:xfrm>
          <a:prstGeom prst="straightConnector1">
            <a:avLst/>
          </a:prstGeom>
          <a:noFill/>
          <a:ln cap="flat" cmpd="sng" w="25400">
            <a:solidFill>
              <a:srgbClr val="105B9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0" name="Google Shape;90;p16"/>
          <p:cNvSpPr/>
          <p:nvPr/>
        </p:nvSpPr>
        <p:spPr>
          <a:xfrm>
            <a:off x="7027375" y="4734500"/>
            <a:ext cx="1586400" cy="408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24661" y="34529"/>
            <a:ext cx="9069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Quattrocento Sans"/>
              <a:buNone/>
            </a:pPr>
            <a:r>
              <a:rPr lang="en" sz="3500">
                <a:solidFill>
                  <a:schemeClr val="lt1"/>
                </a:solidFill>
              </a:rPr>
              <a:t>Incentive Updates</a:t>
            </a:r>
            <a:endParaRPr sz="35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24750" y="1028700"/>
            <a:ext cx="9069300" cy="39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●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~$3 million per month for Nonresidential projects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○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Any unspent funds get rolled over in the following month’s budget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●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Incentives are capped at $1 million or 50% of project costs, whichever is less, for </a:t>
            </a:r>
            <a:r>
              <a:rPr b="1" i="1"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all </a:t>
            </a: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Clean Heat projects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●"/>
            </a:pPr>
            <a:r>
              <a:rPr b="1" i="1"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No ASHP incentives for ground-up new construction projects</a:t>
            </a:r>
            <a:endParaRPr b="1" i="1"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○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Only GSHP incentive available, including for DHW electrification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●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Nonresidential (Multifamily w/ &gt;50 units and C&amp;I) Heat Pump incentives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○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New Construction (GSHP only) - $125/MMBtu (down from $200)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○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Existing Buildings (incl. Gut-rehabs) - $200/MMBtu (same as previous)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24661" y="34529"/>
            <a:ext cx="9069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Quattrocento Sans"/>
              <a:buNone/>
            </a:pPr>
            <a:r>
              <a:rPr lang="en" sz="3500">
                <a:solidFill>
                  <a:schemeClr val="lt1"/>
                </a:solidFill>
              </a:rPr>
              <a:t>Incentive Updates </a:t>
            </a:r>
            <a:r>
              <a:rPr lang="en" sz="3500">
                <a:solidFill>
                  <a:schemeClr val="lt1"/>
                </a:solidFill>
              </a:rPr>
              <a:t>cont.</a:t>
            </a:r>
            <a:endParaRPr sz="35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24775" y="1028700"/>
            <a:ext cx="9069300" cy="39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●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</a:t>
            </a: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ncentive levels for Nonresidential HP + Building Envelope Measures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○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Tier 1: New Construction (GSHP only) - $125/MMBtu (down from $200)</a:t>
            </a:r>
            <a:endParaRPr sz="16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○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Tier 1: Existing Buildings - $200/MMBtu (same as previous)</a:t>
            </a:r>
            <a:endParaRPr sz="16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○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Tier 2: New Construction (GSHP only) - $150MMBtu </a:t>
            </a:r>
            <a:r>
              <a:rPr lang="en" sz="1600">
                <a:solidFill>
                  <a:srgbClr val="105B9A"/>
                </a:solidFill>
                <a:highlight>
                  <a:schemeClr val="lt1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(down from $400)</a:t>
            </a:r>
            <a:endParaRPr sz="1600">
              <a:solidFill>
                <a:srgbClr val="105B9A"/>
              </a:solidFill>
              <a:highlight>
                <a:schemeClr val="lt1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○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Tier 2: Existing Buildings - $225/MMBtu (down from $400)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●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C&amp;I Custom Partial Load Space Heating incentives for EBs &amp; Gut-</a:t>
            </a:r>
            <a:r>
              <a:rPr lang="en" sz="1800">
                <a:solidFill>
                  <a:srgbClr val="105B9A"/>
                </a:solidFill>
                <a:highlight>
                  <a:schemeClr val="lt1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Rehabs Only</a:t>
            </a:r>
            <a:endParaRPr sz="1800">
              <a:solidFill>
                <a:srgbClr val="105B9A"/>
              </a:solidFill>
              <a:highlight>
                <a:schemeClr val="lt1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○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GSHP - $100/MMBtu</a:t>
            </a:r>
            <a:endParaRPr sz="16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○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All Other Clean Heat Tech - $70/MMBtu</a:t>
            </a:r>
            <a:endParaRPr sz="16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●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Nonresidential Custom DHW (&gt;120 gallons) incentives</a:t>
            </a:r>
            <a:endParaRPr sz="16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○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New Construction (GSHP only) - $125/MMBtu (down from $200)</a:t>
            </a:r>
            <a:endParaRPr sz="16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■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NC GSHP for DHW must be in conjunction w/ a space heating project</a:t>
            </a:r>
            <a:endParaRPr sz="16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600"/>
              <a:buFont typeface="Quattrocento Sans"/>
              <a:buChar char="○"/>
            </a:pPr>
            <a:r>
              <a:rPr lang="en" sz="16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Existing Buildings - $200/MMBtu</a:t>
            </a:r>
            <a:endParaRPr sz="16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24661" y="34529"/>
            <a:ext cx="9069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Quattrocento Sans"/>
              <a:buNone/>
            </a:pPr>
            <a:r>
              <a:rPr lang="en" sz="3500">
                <a:solidFill>
                  <a:schemeClr val="lt1"/>
                </a:solidFill>
              </a:rPr>
              <a:t>New Decommissioning Requirement</a:t>
            </a:r>
            <a:endParaRPr sz="35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24775" y="1028700"/>
            <a:ext cx="9069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●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All Existing Building space-heating projects must decommission existing fossil-fuel powered heating systems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○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Decommissioning defined as cutting and capping piping and/or removal of equipment. Abandonment of piping in place is acceptable.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○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Projects applying for </a:t>
            </a: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incentives for a wing/section of a building only have to decommission equipment serving that wing/section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○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Projects electrifying space-heating but not DHW only need to decommissioning space-heating systems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○"/>
            </a:pPr>
            <a:r>
              <a:rPr lang="en" sz="180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3"/>
              </a:rPr>
              <a:t>Non-Residential Decommissioning Checklist doc</a:t>
            </a:r>
            <a:endParaRPr sz="18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05B9A"/>
              </a:buClr>
              <a:buSzPts val="1800"/>
              <a:buFont typeface="Quattrocento Sans"/>
              <a:buChar char="○"/>
            </a:pP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C&amp;I Custom Partial Load Space Heating Projects also exempt but </a:t>
            </a:r>
            <a:r>
              <a:rPr lang="en" sz="1800">
                <a:solidFill>
                  <a:srgbClr val="105B9A"/>
                </a:solidFill>
                <a:highlight>
                  <a:schemeClr val="lt1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systems must </a:t>
            </a:r>
            <a:r>
              <a:rPr lang="en" sz="1800">
                <a:solidFill>
                  <a:srgbClr val="105B9A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meet certain requirements</a:t>
            </a:r>
            <a:endParaRPr sz="1600">
              <a:solidFill>
                <a:srgbClr val="105B9A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