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275" r:id="rId3"/>
    <p:sldId id="271" r:id="rId4"/>
    <p:sldId id="274"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72" autoAdjust="0"/>
    <p:restoredTop sz="94660"/>
  </p:normalViewPr>
  <p:slideViewPr>
    <p:cSldViewPr snapToGrid="0">
      <p:cViewPr varScale="1">
        <p:scale>
          <a:sx n="72" d="100"/>
          <a:sy n="72" d="100"/>
        </p:scale>
        <p:origin x="69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FC837-D278-27BD-08E6-C83366B8DA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CB8240-84C1-B63F-89F6-C8504D08DC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4D2F1-37CF-2B7B-639D-F28E6BDDA6A4}"/>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5" name="Footer Placeholder 4">
            <a:extLst>
              <a:ext uri="{FF2B5EF4-FFF2-40B4-BE49-F238E27FC236}">
                <a16:creationId xmlns:a16="http://schemas.microsoft.com/office/drawing/2014/main" id="{5F692BA3-BF5C-667D-6F01-1BF75F7743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DFA9C-64C6-4C56-0D78-A0D99618876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55367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05A0B-0423-97C7-85B2-6FB683C7FB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531CE1-94A5-67A3-EEC8-A44B801F06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2818A9-9010-3399-BA09-4EE542BE7A41}"/>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5" name="Footer Placeholder 4">
            <a:extLst>
              <a:ext uri="{FF2B5EF4-FFF2-40B4-BE49-F238E27FC236}">
                <a16:creationId xmlns:a16="http://schemas.microsoft.com/office/drawing/2014/main" id="{3E0A2610-1846-9A97-E44C-C370A4B617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E6A746-D83E-DB11-D8A1-C9D15A4A9C2C}"/>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1359936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AB75F8-A800-A85C-E19F-838FAAD3C5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2696DD-7BD1-E22F-2D89-9F8AF4B9F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4CC770-5F60-175E-EF97-91AFBF1257A0}"/>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5" name="Footer Placeholder 4">
            <a:extLst>
              <a:ext uri="{FF2B5EF4-FFF2-40B4-BE49-F238E27FC236}">
                <a16:creationId xmlns:a16="http://schemas.microsoft.com/office/drawing/2014/main" id="{52E97D63-1272-6350-6C40-6C220B57F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275C5E-16DD-3C34-B69D-976DC993485D}"/>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932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CFAD-DAE4-9E9B-F7E2-76B0CAEEB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B3A735-557C-91C5-B959-2F2100FA14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05F03-6DB1-BFD6-1A1A-272E24B6D8A3}"/>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5" name="Footer Placeholder 4">
            <a:extLst>
              <a:ext uri="{FF2B5EF4-FFF2-40B4-BE49-F238E27FC236}">
                <a16:creationId xmlns:a16="http://schemas.microsoft.com/office/drawing/2014/main" id="{2E48BD01-EA75-B267-B655-77DE8FA65F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BB6C57-C3E7-97DD-39BD-B935A74EF832}"/>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72722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CB952-34BF-C426-8C5D-760DC33DA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EC0035-C6CC-F182-8BDB-15602222E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CFAAF0C-52ED-4D97-742B-FD6B7FC574E0}"/>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5" name="Footer Placeholder 4">
            <a:extLst>
              <a:ext uri="{FF2B5EF4-FFF2-40B4-BE49-F238E27FC236}">
                <a16:creationId xmlns:a16="http://schemas.microsoft.com/office/drawing/2014/main" id="{B7AEF61D-4CC5-ABAD-2364-E4FBFF9A90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A25D87-E427-D89E-D5D1-901CE113AC4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1830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45213-EC1E-A229-9EE8-FFA69DC12D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B1B182B-7C77-D5EE-BF16-10D3E6994B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B1C9A3-EE39-EA3F-C6CF-8163DF5A43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9B708FA-606C-57D5-326E-446564D2EA90}"/>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6" name="Footer Placeholder 5">
            <a:extLst>
              <a:ext uri="{FF2B5EF4-FFF2-40B4-BE49-F238E27FC236}">
                <a16:creationId xmlns:a16="http://schemas.microsoft.com/office/drawing/2014/main" id="{B6CB5BD2-AFD1-E56B-4418-19EC559D10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8647AB-B160-E90D-F22F-10696191D6B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40342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8D7DD-E389-5A79-651C-C3940297612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22B0D3-1E79-D258-3607-E9A1CD5AC2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D8378B-C7FD-65D4-B925-1470A6D9BA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0B0D9A-BA26-6CC0-C6ED-953A66870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A34C09-F400-5655-A343-E75567F8240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B3BEBC-7904-EB95-08B3-1BA081146BF1}"/>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8" name="Footer Placeholder 7">
            <a:extLst>
              <a:ext uri="{FF2B5EF4-FFF2-40B4-BE49-F238E27FC236}">
                <a16:creationId xmlns:a16="http://schemas.microsoft.com/office/drawing/2014/main" id="{B5214ACA-5CE3-2D32-083B-65B29041F9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861A3-5688-D716-0754-D68EC853A359}"/>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32670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3DE5-C072-2719-A637-FE6D34DB2C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3B73210-4971-0D6D-8FDB-52935C387603}"/>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4" name="Footer Placeholder 3">
            <a:extLst>
              <a:ext uri="{FF2B5EF4-FFF2-40B4-BE49-F238E27FC236}">
                <a16:creationId xmlns:a16="http://schemas.microsoft.com/office/drawing/2014/main" id="{8D0B0B2B-C6A8-761E-CAB5-FD0692F05B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14D19C-D341-B220-0B98-3FCFE82D43D5}"/>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91227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A20668-5104-63D9-7AFC-179009C59F9C}"/>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3" name="Footer Placeholder 2">
            <a:extLst>
              <a:ext uri="{FF2B5EF4-FFF2-40B4-BE49-F238E27FC236}">
                <a16:creationId xmlns:a16="http://schemas.microsoft.com/office/drawing/2014/main" id="{8C1CA12F-8C11-5EB1-B8FB-8E5D337EFF0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09644DD-A1B8-C143-31A9-C5178F743504}"/>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229695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EAF18-CF47-67FD-57E9-3CC5A2AB38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DC4D34-1242-1782-E22D-D2424A7FC4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1E4008D-8D91-5EC6-D8DB-D67750D4D8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0FE31-143F-EA4B-2083-6D16E51536FE}"/>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6" name="Footer Placeholder 5">
            <a:extLst>
              <a:ext uri="{FF2B5EF4-FFF2-40B4-BE49-F238E27FC236}">
                <a16:creationId xmlns:a16="http://schemas.microsoft.com/office/drawing/2014/main" id="{F585B5D0-7BE0-CFA8-4BF3-A2C9AD7A16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3808CF-3BF3-B1C3-91B8-324B2D144B2E}"/>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96177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709F1-3F4C-83A6-5EC4-1CE0B6C1BD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ECAA09D-1970-A909-44B3-E2429FC615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460788-5555-17FA-0862-3D08D9AF0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CEA3C7-7BB2-F39B-4295-AC3A2E7D40DD}"/>
              </a:ext>
            </a:extLst>
          </p:cNvPr>
          <p:cNvSpPr>
            <a:spLocks noGrp="1"/>
          </p:cNvSpPr>
          <p:nvPr>
            <p:ph type="dt" sz="half" idx="10"/>
          </p:nvPr>
        </p:nvSpPr>
        <p:spPr/>
        <p:txBody>
          <a:bodyPr/>
          <a:lstStyle/>
          <a:p>
            <a:fld id="{3FD2E923-103A-4FE3-8659-5030C18E0FEC}" type="datetimeFigureOut">
              <a:rPr lang="en-US" smtClean="0"/>
              <a:t>10/6/2023</a:t>
            </a:fld>
            <a:endParaRPr lang="en-US"/>
          </a:p>
        </p:txBody>
      </p:sp>
      <p:sp>
        <p:nvSpPr>
          <p:cNvPr id="6" name="Footer Placeholder 5">
            <a:extLst>
              <a:ext uri="{FF2B5EF4-FFF2-40B4-BE49-F238E27FC236}">
                <a16:creationId xmlns:a16="http://schemas.microsoft.com/office/drawing/2014/main" id="{DF020FB0-2D48-4FB3-0FFC-42FFA8AF35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6AC074-0072-5EAC-A45D-D415BA33E7FB}"/>
              </a:ext>
            </a:extLst>
          </p:cNvPr>
          <p:cNvSpPr>
            <a:spLocks noGrp="1"/>
          </p:cNvSpPr>
          <p:nvPr>
            <p:ph type="sldNum" sz="quarter" idx="12"/>
          </p:nvPr>
        </p:nvSpPr>
        <p:spPr/>
        <p:txBody>
          <a:bodyPr/>
          <a:lstStyle/>
          <a:p>
            <a:fld id="{65F1347B-8A4A-43C6-914B-1F4D2313F595}" type="slidenum">
              <a:rPr lang="en-US" smtClean="0"/>
              <a:t>‹#›</a:t>
            </a:fld>
            <a:endParaRPr lang="en-US"/>
          </a:p>
        </p:txBody>
      </p:sp>
    </p:spTree>
    <p:extLst>
      <p:ext uri="{BB962C8B-B14F-4D97-AF65-F5344CB8AC3E}">
        <p14:creationId xmlns:p14="http://schemas.microsoft.com/office/powerpoint/2010/main" val="3041626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28654-B1F1-8897-0A3C-EC95882D93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795E6-E4F7-91AC-371E-B2F71CBE05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191CD-7AC6-18CB-2254-5C12585932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D2E923-103A-4FE3-8659-5030C18E0FEC}" type="datetimeFigureOut">
              <a:rPr lang="en-US" smtClean="0"/>
              <a:t>10/6/2023</a:t>
            </a:fld>
            <a:endParaRPr lang="en-US"/>
          </a:p>
        </p:txBody>
      </p:sp>
      <p:sp>
        <p:nvSpPr>
          <p:cNvPr id="5" name="Footer Placeholder 4">
            <a:extLst>
              <a:ext uri="{FF2B5EF4-FFF2-40B4-BE49-F238E27FC236}">
                <a16:creationId xmlns:a16="http://schemas.microsoft.com/office/drawing/2014/main" id="{9A62AC06-3AD2-B618-2783-96B4CEE60D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6D0CAA-60AE-0D7F-4460-E5089238A58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1347B-8A4A-43C6-914B-1F4D2313F595}" type="slidenum">
              <a:rPr lang="en-US" smtClean="0"/>
              <a:t>‹#›</a:t>
            </a:fld>
            <a:endParaRPr lang="en-US"/>
          </a:p>
        </p:txBody>
      </p:sp>
    </p:spTree>
    <p:extLst>
      <p:ext uri="{BB962C8B-B14F-4D97-AF65-F5344CB8AC3E}">
        <p14:creationId xmlns:p14="http://schemas.microsoft.com/office/powerpoint/2010/main" val="2856832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A6D07-6F37-EFBD-303B-EC854AC93FEF}"/>
              </a:ext>
            </a:extLst>
          </p:cNvPr>
          <p:cNvSpPr>
            <a:spLocks noGrp="1"/>
          </p:cNvSpPr>
          <p:nvPr>
            <p:ph type="title"/>
          </p:nvPr>
        </p:nvSpPr>
        <p:spPr/>
        <p:txBody>
          <a:bodyPr/>
          <a:lstStyle/>
          <a:p>
            <a:pPr algn="ctr"/>
            <a:r>
              <a:rPr lang="en-US" dirty="0"/>
              <a:t>	</a:t>
            </a:r>
            <a:r>
              <a:rPr lang="en-US" sz="2800" dirty="0"/>
              <a:t>Regulatory Update Briefing for the NYECC Board of Directors</a:t>
            </a:r>
            <a:br>
              <a:rPr lang="en-US" sz="2800" dirty="0"/>
            </a:br>
            <a:r>
              <a:rPr lang="en-US" sz="2800" dirty="0"/>
              <a:t>In-Person Meeting</a:t>
            </a:r>
          </a:p>
        </p:txBody>
      </p:sp>
      <p:sp>
        <p:nvSpPr>
          <p:cNvPr id="3" name="Content Placeholder 2">
            <a:extLst>
              <a:ext uri="{FF2B5EF4-FFF2-40B4-BE49-F238E27FC236}">
                <a16:creationId xmlns:a16="http://schemas.microsoft.com/office/drawing/2014/main" id="{F420B349-6FC7-56C8-211E-7E96D69FE70E}"/>
              </a:ext>
            </a:extLst>
          </p:cNvPr>
          <p:cNvSpPr>
            <a:spLocks noGrp="1"/>
          </p:cNvSpPr>
          <p:nvPr>
            <p:ph idx="1"/>
          </p:nvPr>
        </p:nvSpPr>
        <p:spPr/>
        <p:txBody>
          <a:bodyPr/>
          <a:lstStyle/>
          <a:p>
            <a:pPr marL="0" indent="0" algn="ctr">
              <a:buNone/>
            </a:pPr>
            <a:r>
              <a:rPr lang="en-US" dirty="0"/>
              <a:t>October 11, 2023</a:t>
            </a:r>
          </a:p>
          <a:p>
            <a:pPr marL="0" indent="0" algn="ctr">
              <a:buNone/>
            </a:pPr>
            <a:r>
              <a:rPr lang="en-US" dirty="0"/>
              <a:t>Presented by George Diamantopoulos, Esq.</a:t>
            </a:r>
          </a:p>
        </p:txBody>
      </p:sp>
    </p:spTree>
    <p:extLst>
      <p:ext uri="{BB962C8B-B14F-4D97-AF65-F5344CB8AC3E}">
        <p14:creationId xmlns:p14="http://schemas.microsoft.com/office/powerpoint/2010/main" val="344386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18C2-2AE2-EA74-6593-90D26F1CAF60}"/>
              </a:ext>
            </a:extLst>
          </p:cNvPr>
          <p:cNvSpPr>
            <a:spLocks noGrp="1"/>
          </p:cNvSpPr>
          <p:nvPr>
            <p:ph type="title"/>
          </p:nvPr>
        </p:nvSpPr>
        <p:spPr/>
        <p:txBody>
          <a:bodyPr>
            <a:normAutofit/>
          </a:bodyPr>
          <a:lstStyle/>
          <a:p>
            <a:r>
              <a:rPr lang="en-US" sz="2400" b="1" dirty="0"/>
              <a:t>22-E-0064 - Con Ed Petition for Authorization and Cost Recovery for the Reliable Clean City – Idlewild Project – Estimated Capital Cost of $1.2B</a:t>
            </a:r>
          </a:p>
        </p:txBody>
      </p:sp>
      <p:sp>
        <p:nvSpPr>
          <p:cNvPr id="3" name="Content Placeholder 2">
            <a:extLst>
              <a:ext uri="{FF2B5EF4-FFF2-40B4-BE49-F238E27FC236}">
                <a16:creationId xmlns:a16="http://schemas.microsoft.com/office/drawing/2014/main" id="{39C73CCC-44EE-2250-56AA-B98FC5B988BC}"/>
              </a:ext>
            </a:extLst>
          </p:cNvPr>
          <p:cNvSpPr>
            <a:spLocks noGrp="1"/>
          </p:cNvSpPr>
          <p:nvPr>
            <p:ph idx="1"/>
          </p:nvPr>
        </p:nvSpPr>
        <p:spPr/>
        <p:txBody>
          <a:bodyPr/>
          <a:lstStyle/>
          <a:p>
            <a:r>
              <a:rPr lang="en-US" sz="2000" dirty="0"/>
              <a:t>Petition filed 8/22/23 asking the PSC to act by its 11/16/23 session.</a:t>
            </a:r>
          </a:p>
          <a:p>
            <a:r>
              <a:rPr lang="en-US" sz="2000" u="sng" dirty="0"/>
              <a:t>By 2026, load growth will exceed peak design capability of the Jamaica Distribution Area Substation </a:t>
            </a:r>
            <a:r>
              <a:rPr lang="en-US" sz="2000" dirty="0"/>
              <a:t>so Con Ed proposing to split the network into a smaller Jamaica network and the </a:t>
            </a:r>
            <a:r>
              <a:rPr lang="en-US" sz="2000" b="1" dirty="0"/>
              <a:t>new Springfield network ($242M for feeders etc.)</a:t>
            </a:r>
            <a:r>
              <a:rPr lang="en-US" sz="2000" dirty="0"/>
              <a:t>, build the </a:t>
            </a:r>
            <a:r>
              <a:rPr lang="en-US" sz="2000" b="1" dirty="0"/>
              <a:t>new Eastern Queens Transmission Substation (approx. $592M)</a:t>
            </a:r>
            <a:r>
              <a:rPr lang="en-US" sz="2000" dirty="0"/>
              <a:t> and </a:t>
            </a:r>
            <a:r>
              <a:rPr lang="en-US" sz="2000" b="1" dirty="0"/>
              <a:t>Idlewild Distribution Area Substation (approx. $380M) </a:t>
            </a:r>
            <a:r>
              <a:rPr lang="en-US" sz="2000" dirty="0"/>
              <a:t>to supply the Springfield Network, and transfer 170 MW of load from the Jamaica Network Distribution Area Substation to the Idlewild Distribution Area Substation.</a:t>
            </a:r>
          </a:p>
          <a:p>
            <a:r>
              <a:rPr lang="en-US" sz="2000" dirty="0"/>
              <a:t>Project is not in the current electric rate plan because the Company proposed it too late in the rate case for review by DPS Staff.</a:t>
            </a:r>
          </a:p>
          <a:p>
            <a:r>
              <a:rPr lang="en-US" sz="2000" b="1" dirty="0"/>
              <a:t>$1.2B recovery </a:t>
            </a:r>
            <a:r>
              <a:rPr lang="en-US" sz="2000" dirty="0"/>
              <a:t>either by surcharge if in service before next rate plan or through base rates in subsequent rate filing. May 2028 completion date so no rate impact under the current plan ending 12/31/25. </a:t>
            </a:r>
          </a:p>
          <a:p>
            <a:r>
              <a:rPr lang="en-US" sz="2000" dirty="0"/>
              <a:t> Discovery requests from DPS and responses from Con Ed are ongoing.</a:t>
            </a:r>
          </a:p>
          <a:p>
            <a:endParaRPr lang="en-US" dirty="0"/>
          </a:p>
        </p:txBody>
      </p:sp>
    </p:spTree>
    <p:extLst>
      <p:ext uri="{BB962C8B-B14F-4D97-AF65-F5344CB8AC3E}">
        <p14:creationId xmlns:p14="http://schemas.microsoft.com/office/powerpoint/2010/main" val="66056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08249-3096-2818-4752-5A929672356B}"/>
              </a:ext>
            </a:extLst>
          </p:cNvPr>
          <p:cNvSpPr>
            <a:spLocks noGrp="1"/>
          </p:cNvSpPr>
          <p:nvPr>
            <p:ph type="title"/>
          </p:nvPr>
        </p:nvSpPr>
        <p:spPr/>
        <p:txBody>
          <a:bodyPr>
            <a:normAutofit/>
          </a:bodyPr>
          <a:lstStyle/>
          <a:p>
            <a:r>
              <a:rPr lang="en-US" sz="2800" b="1" dirty="0"/>
              <a:t>Con Edison Steam Rate Case (22-S-0659)</a:t>
            </a:r>
          </a:p>
        </p:txBody>
      </p:sp>
      <p:sp>
        <p:nvSpPr>
          <p:cNvPr id="3" name="Content Placeholder 2">
            <a:extLst>
              <a:ext uri="{FF2B5EF4-FFF2-40B4-BE49-F238E27FC236}">
                <a16:creationId xmlns:a16="http://schemas.microsoft.com/office/drawing/2014/main" id="{AAA94B5F-DC2C-714F-1EE1-BC365669D3D2}"/>
              </a:ext>
            </a:extLst>
          </p:cNvPr>
          <p:cNvSpPr>
            <a:spLocks noGrp="1"/>
          </p:cNvSpPr>
          <p:nvPr>
            <p:ph idx="1"/>
          </p:nvPr>
        </p:nvSpPr>
        <p:spPr/>
        <p:txBody>
          <a:bodyPr>
            <a:normAutofit fontScale="92500" lnSpcReduction="20000"/>
          </a:bodyPr>
          <a:lstStyle/>
          <a:p>
            <a:r>
              <a:rPr lang="en-US" sz="2400" dirty="0"/>
              <a:t>NYECC is not a signatory to the Joint Proposal</a:t>
            </a:r>
          </a:p>
          <a:p>
            <a:r>
              <a:rPr lang="en-US" sz="2400" dirty="0"/>
              <a:t>3 year Rate Plan from 11/1/23 – 10/31/26 (RY1-RY3 - 11/1/23-10/31/24, 11/1/24-10/31/25, 11/1/25-10/31/26</a:t>
            </a:r>
          </a:p>
          <a:p>
            <a:r>
              <a:rPr lang="en-US" sz="2400" dirty="0"/>
              <a:t>Levelized increase is $77.8M per year. </a:t>
            </a:r>
            <a:r>
              <a:rPr lang="en-US" sz="2400" dirty="0">
                <a:effectLst/>
                <a:latin typeface="Calibri" panose="020F0502020204030204" pitchFamily="34" charset="0"/>
                <a:ea typeface="Calibri" panose="020F0502020204030204" pitchFamily="34" charset="0"/>
                <a:cs typeface="Times New Roman" panose="02020603050405020304" pitchFamily="18" charset="0"/>
              </a:rPr>
              <a:t>The cumulative 3 year levelized increase in the revenue requirement is $466.8M, which is $100M less than Con Edison’s initial ask.</a:t>
            </a:r>
          </a:p>
          <a:p>
            <a:pPr marL="742950" marR="0" lvl="1" indent="-285750">
              <a:lnSpc>
                <a:spcPct val="107000"/>
              </a:lnSpc>
              <a:spcBef>
                <a:spcPts val="0"/>
              </a:spcBef>
              <a:spcAft>
                <a:spcPts val="0"/>
              </a:spcAft>
              <a:buFont typeface="Courier New" panose="02070309020205020404" pitchFamily="49" charset="0"/>
              <a:buChar char="o"/>
            </a:pPr>
            <a:r>
              <a:rPr lang="en-US" u="sng" kern="100" dirty="0">
                <a:effectLst/>
                <a:latin typeface="Calibri" panose="020F0502020204030204" pitchFamily="34" charset="0"/>
                <a:ea typeface="Calibri" panose="020F0502020204030204" pitchFamily="34" charset="0"/>
                <a:cs typeface="Times New Roman" panose="02020603050405020304" pitchFamily="18" charset="0"/>
              </a:rPr>
              <a:t>Levelized</a:t>
            </a:r>
            <a:r>
              <a:rPr lang="en-US" kern="100" dirty="0">
                <a:effectLst/>
                <a:latin typeface="Calibri" panose="020F0502020204030204" pitchFamily="34" charset="0"/>
                <a:ea typeface="Calibri" panose="020F0502020204030204" pitchFamily="34" charset="0"/>
                <a:cs typeface="Times New Roman" panose="02020603050405020304" pitchFamily="18" charset="0"/>
              </a:rPr>
              <a:t> percentage Increases:</a:t>
            </a:r>
          </a:p>
          <a:p>
            <a:pPr marL="91440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RY1 - (14.6% customer bill impact);  </a:t>
            </a:r>
          </a:p>
          <a:p>
            <a:pPr marL="91440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RY2 - (12.8% customer bill impact); </a:t>
            </a:r>
          </a:p>
          <a:p>
            <a:pPr marL="914400" marR="0">
              <a:lnSpc>
                <a:spcPct val="107000"/>
              </a:lnSpc>
              <a:spcBef>
                <a:spcPts val="0"/>
              </a:spcBef>
              <a:spcAft>
                <a:spcPts val="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RY3 - (11.3% customer bill impact).</a:t>
            </a:r>
          </a:p>
          <a:p>
            <a:pPr marL="914400" marR="0">
              <a:lnSpc>
                <a:spcPct val="107000"/>
              </a:lnSpc>
              <a:spcBef>
                <a:spcPts val="0"/>
              </a:spcBef>
              <a:spcAft>
                <a:spcPts val="800"/>
              </a:spcAft>
            </a:pPr>
            <a:r>
              <a:rPr lang="en-US" sz="2400" kern="100" dirty="0">
                <a:effectLst/>
                <a:latin typeface="Calibri" panose="020F0502020204030204" pitchFamily="34" charset="0"/>
                <a:ea typeface="Calibri" panose="020F0502020204030204" pitchFamily="34" charset="0"/>
                <a:cs typeface="Times New Roman" panose="02020603050405020304" pitchFamily="18" charset="0"/>
              </a:rPr>
              <a:t>43.9% in Total Bill increases through end of RY3</a:t>
            </a:r>
          </a:p>
          <a:p>
            <a:r>
              <a:rPr lang="en-US" sz="2400" b="1" dirty="0"/>
              <a:t>10/5/23 at 1:00 PM – Pre-hearing Procedural Conference</a:t>
            </a:r>
          </a:p>
          <a:p>
            <a:r>
              <a:rPr lang="en-US" sz="2400" b="1" dirty="0"/>
              <a:t>10/11/23 at 10:30 AM – Virtual Evidentiary Hearing before ALJs followed by 11:00 AM Virtual Public Statement Hearing</a:t>
            </a:r>
          </a:p>
          <a:p>
            <a:endParaRPr lang="en-US" sz="1900" b="1" dirty="0"/>
          </a:p>
        </p:txBody>
      </p:sp>
    </p:spTree>
    <p:extLst>
      <p:ext uri="{BB962C8B-B14F-4D97-AF65-F5344CB8AC3E}">
        <p14:creationId xmlns:p14="http://schemas.microsoft.com/office/powerpoint/2010/main" val="52239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4CAC3-6791-07C9-9EFF-102C186D0389}"/>
              </a:ext>
            </a:extLst>
          </p:cNvPr>
          <p:cNvSpPr>
            <a:spLocks noGrp="1"/>
          </p:cNvSpPr>
          <p:nvPr>
            <p:ph type="title"/>
          </p:nvPr>
        </p:nvSpPr>
        <p:spPr/>
        <p:txBody>
          <a:bodyPr>
            <a:normAutofit/>
          </a:bodyPr>
          <a:lstStyle/>
          <a:p>
            <a:r>
              <a:rPr lang="en-US" sz="2800" kern="100" dirty="0">
                <a:effectLst/>
                <a:latin typeface="Calibri" panose="020F0502020204030204" pitchFamily="34" charset="0"/>
                <a:ea typeface="Calibri" panose="020F0502020204030204" pitchFamily="34" charset="0"/>
                <a:cs typeface="Calibri" panose="020F0502020204030204" pitchFamily="34" charset="0"/>
              </a:rPr>
              <a:t>Con Edison Gas System Long Term Plan - 23-G-0147 – filed 5/31/23</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000" dirty="0"/>
          </a:p>
        </p:txBody>
      </p:sp>
      <p:sp>
        <p:nvSpPr>
          <p:cNvPr id="3" name="Content Placeholder 2">
            <a:extLst>
              <a:ext uri="{FF2B5EF4-FFF2-40B4-BE49-F238E27FC236}">
                <a16:creationId xmlns:a16="http://schemas.microsoft.com/office/drawing/2014/main" id="{F1BDDAB3-1F8D-F2AC-4F9C-74517ECB63D9}"/>
              </a:ext>
            </a:extLst>
          </p:cNvPr>
          <p:cNvSpPr>
            <a:spLocks noGrp="1"/>
          </p:cNvSpPr>
          <p:nvPr>
            <p:ph idx="1"/>
          </p:nvPr>
        </p:nvSpPr>
        <p:spPr/>
        <p:txBody>
          <a:bodyPr>
            <a:normAutofit fontScale="92500" lnSpcReduction="10000"/>
          </a:bodyPr>
          <a:lstStyle/>
          <a:p>
            <a:pPr marL="342900" marR="0" lvl="0" indent="-342900">
              <a:lnSpc>
                <a:spcPct val="107000"/>
              </a:lnSpc>
              <a:spcBef>
                <a:spcPts val="0"/>
              </a:spcBef>
              <a:spcAft>
                <a:spcPts val="0"/>
              </a:spcAft>
              <a:buFont typeface="Symbol" panose="05050102010706020507" pitchFamily="18" charset="2"/>
              <a:buChar char=""/>
            </a:pPr>
            <a:r>
              <a:rPr lang="en-US" sz="2400" b="1" kern="100" dirty="0">
                <a:effectLst/>
                <a:latin typeface="Calibri" panose="020F0502020204030204" pitchFamily="34" charset="0"/>
                <a:ea typeface="Calibri" panose="020F0502020204030204" pitchFamily="34" charset="0"/>
                <a:cs typeface="Calibri" panose="020F0502020204030204" pitchFamily="34" charset="0"/>
              </a:rPr>
              <a:t>8/21/23 – NYECC filed Comments on Con Ed Gas System Long Term Plan</a:t>
            </a: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Calibri" panose="020F0502020204030204" pitchFamily="34" charset="0"/>
                <a:ea typeface="Calibri" panose="020F0502020204030204" pitchFamily="34" charset="0"/>
                <a:cs typeface="Calibri" panose="020F0502020204030204" pitchFamily="34" charset="0"/>
              </a:rPr>
              <a:t>9/5/23 – Con Ed filed Reply Comments </a:t>
            </a:r>
          </a:p>
          <a:p>
            <a:pPr marL="342900" indent="-342900">
              <a:lnSpc>
                <a:spcPct val="107000"/>
              </a:lnSpc>
              <a:spcBef>
                <a:spcPts val="0"/>
              </a:spcBef>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9/12/23, 9/14/23, 9/25/23, 9/26/23, 10/3/23, 10/4/23, 10/18/23, 10/19/23 – DPS Conferences to discuss comments and reply comments,, resilience investment plan, revisions to hybrid and deep electrification pathways, emissions accounting, hydraulic modeling, disadvantaged communities, </a:t>
            </a:r>
            <a:r>
              <a:rPr lang="en-US" sz="2400" dirty="0">
                <a:effectLst/>
                <a:latin typeface="Calibri" panose="020F0502020204030204" pitchFamily="34" charset="0"/>
                <a:ea typeface="Calibri" panose="020F0502020204030204" pitchFamily="34" charset="0"/>
              </a:rPr>
              <a:t>assumptions/dependency described in figures 62/63/66/68 of the Revised LTP and the paragraph at the bottom of page 90 </a:t>
            </a:r>
          </a:p>
          <a:p>
            <a:pPr marL="342900" marR="0" lvl="0" indent="-342900">
              <a:lnSpc>
                <a:spcPct val="107000"/>
              </a:lnSpc>
              <a:spcBef>
                <a:spcPts val="0"/>
              </a:spcBef>
              <a:spcAft>
                <a:spcPts val="0"/>
              </a:spcAft>
              <a:buFont typeface="Symbol" panose="05050102010706020507" pitchFamily="18" charset="2"/>
              <a:buChar char=""/>
            </a:pPr>
            <a:r>
              <a:rPr lang="en-US" sz="2400" b="1" kern="100" dirty="0">
                <a:latin typeface="Calibri" panose="020F0502020204030204" pitchFamily="34" charset="0"/>
                <a:ea typeface="Calibri" panose="020F0502020204030204" pitchFamily="34" charset="0"/>
                <a:cs typeface="Calibri" panose="020F0502020204030204" pitchFamily="34" charset="0"/>
              </a:rPr>
              <a:t>10/13/23 – NYECC Comments due on Company edits to its Plan</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10/16/23 – PA Preliminary Findings Report (DPS to review before release)</a:t>
            </a:r>
          </a:p>
          <a:p>
            <a:pPr marL="342900" marR="0" lvl="0" indent="-342900">
              <a:lnSpc>
                <a:spcPct val="107000"/>
              </a:lnSpc>
              <a:spcBef>
                <a:spcPts val="0"/>
              </a:spcBef>
              <a:spcAft>
                <a:spcPts val="0"/>
              </a:spcAft>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11/29/23 – Con Edison’s Final Plan</a:t>
            </a:r>
          </a:p>
          <a:p>
            <a:pPr marL="342900" indent="-342900">
              <a:lnSpc>
                <a:spcPct val="107000"/>
              </a:lnSpc>
              <a:spcBef>
                <a:spcPts val="0"/>
              </a:spcBef>
              <a:buFont typeface="Symbol" panose="05050102010706020507" pitchFamily="18" charset="2"/>
              <a:buChar char=""/>
            </a:pPr>
            <a:r>
              <a:rPr lang="en-US" sz="2400" kern="100" dirty="0">
                <a:latin typeface="Calibri" panose="020F0502020204030204" pitchFamily="34" charset="0"/>
                <a:ea typeface="Calibri" panose="020F0502020204030204" pitchFamily="34" charset="0"/>
                <a:cs typeface="Calibri" panose="020F0502020204030204" pitchFamily="34" charset="0"/>
              </a:rPr>
              <a:t>12/11/23 – PA Final Report (DPS to review before </a:t>
            </a:r>
            <a:r>
              <a:rPr lang="en-US" sz="2400" kern="100">
                <a:latin typeface="Calibri" panose="020F0502020204030204" pitchFamily="34" charset="0"/>
                <a:ea typeface="Calibri" panose="020F0502020204030204" pitchFamily="34" charset="0"/>
                <a:cs typeface="Calibri" panose="020F0502020204030204" pitchFamily="34" charset="0"/>
              </a:rPr>
              <a:t>release)</a:t>
            </a:r>
          </a:p>
          <a:p>
            <a:pPr marL="0" indent="0">
              <a:lnSpc>
                <a:spcPct val="107000"/>
              </a:lnSpc>
              <a:spcBef>
                <a:spcPts val="0"/>
              </a:spcBef>
              <a:buNone/>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342900" indent="-342900">
              <a:lnSpc>
                <a:spcPct val="107000"/>
              </a:lnSpc>
              <a:spcBef>
                <a:spcPts val="0"/>
              </a:spcBef>
              <a:buFont typeface="Symbol" panose="05050102010706020507" pitchFamily="18" charset="2"/>
              <a:buChar char=""/>
            </a:pPr>
            <a:r>
              <a:rPr lang="en-US" sz="2400" b="1" dirty="0"/>
              <a:t>10/26/23 – 22-G-0065 – Con Ed meeting regarding NPAs for gas service replacements</a:t>
            </a:r>
          </a:p>
          <a:p>
            <a:pPr marL="342900" indent="-342900">
              <a:lnSpc>
                <a:spcPct val="107000"/>
              </a:lnSpc>
              <a:spcBef>
                <a:spcPts val="0"/>
              </a:spcBef>
              <a:buFont typeface="Symbol" panose="05050102010706020507" pitchFamily="18" charset="2"/>
              <a:buChar char=""/>
            </a:pPr>
            <a:endParaRPr lang="en-US" sz="24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kern="1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Symbol" panose="05050102010706020507" pitchFamily="18" charset="2"/>
              <a:buChar char=""/>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0008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7092</TotalTime>
  <Words>515</Words>
  <Application>Microsoft Office PowerPoint</Application>
  <PresentationFormat>Widescreen</PresentationFormat>
  <Paragraphs>32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Courier New</vt:lpstr>
      <vt:lpstr>Symbol</vt:lpstr>
      <vt:lpstr>Office Theme</vt:lpstr>
      <vt:lpstr> Regulatory Update Briefing for the NYECC Board of Directors In-Person Meeting</vt:lpstr>
      <vt:lpstr>22-E-0064 - Con Ed Petition for Authorization and Cost Recovery for the Reliable Clean City – Idlewild Project – Estimated Capital Cost of $1.2B</vt:lpstr>
      <vt:lpstr>Con Edison Steam Rate Case (22-S-0659)</vt:lpstr>
      <vt:lpstr>Con Edison Gas System Long Term Plan - 23-G-0147 – filed 5/31/23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CONFIDENTIAL  NYECC Board of Director Briefing on Settlement Negotiations in Con Edison Electric and Gas Rate Cases (22-E-0064 and 22-G-0065)</dc:title>
  <dc:creator>George Diamantopoulos</dc:creator>
  <cp:lastModifiedBy>George Diamantopoulos</cp:lastModifiedBy>
  <cp:revision>184</cp:revision>
  <dcterms:created xsi:type="dcterms:W3CDTF">2023-01-17T17:10:17Z</dcterms:created>
  <dcterms:modified xsi:type="dcterms:W3CDTF">2023-10-06T14:49:57Z</dcterms:modified>
</cp:coreProperties>
</file>