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7" r:id="rId5"/>
    <p:sldId id="262" r:id="rId6"/>
    <p:sldId id="261" r:id="rId7"/>
    <p:sldId id="264" r:id="rId8"/>
    <p:sldId id="266" r:id="rId9"/>
    <p:sldId id="270" r:id="rId10"/>
    <p:sldId id="273"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458DD-1AC4-408B-9478-88336C1E416B}" v="2" dt="2023-08-08T16:25:42.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7" y="4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Wallack" userId="9cf83be0084a0e2e" providerId="LiveId" clId="{556458DD-1AC4-408B-9478-88336C1E416B}"/>
    <pc:docChg chg="undo custSel addSld delSld modSld sldOrd">
      <pc:chgData name="Ben Wallack" userId="9cf83be0084a0e2e" providerId="LiveId" clId="{556458DD-1AC4-408B-9478-88336C1E416B}" dt="2023-08-08T16:25:42.426" v="4"/>
      <pc:docMkLst>
        <pc:docMk/>
      </pc:docMkLst>
      <pc:sldChg chg="ord">
        <pc:chgData name="Ben Wallack" userId="9cf83be0084a0e2e" providerId="LiveId" clId="{556458DD-1AC4-408B-9478-88336C1E416B}" dt="2023-08-08T16:23:30.750" v="3" actId="20578"/>
        <pc:sldMkLst>
          <pc:docMk/>
          <pc:sldMk cId="3727687540" sldId="264"/>
        </pc:sldMkLst>
      </pc:sldChg>
      <pc:sldChg chg="add del">
        <pc:chgData name="Ben Wallack" userId="9cf83be0084a0e2e" providerId="LiveId" clId="{556458DD-1AC4-408B-9478-88336C1E416B}" dt="2023-08-08T16:25:42.426" v="4"/>
        <pc:sldMkLst>
          <pc:docMk/>
          <pc:sldMk cId="3887026828" sldId="35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C837-D278-27BD-08E6-C83366B8D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B8240-84C1-B63F-89F6-C8504D08D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4D2F1-37CF-2B7B-639D-F28E6BDDA6A4}"/>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5F692BA3-BF5C-667D-6F01-1BF75F774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FA9C-64C6-4C56-0D78-A0D99618876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55367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5A0B-0423-97C7-85B2-6FB683C7F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531CE1-94A5-67A3-EEC8-A44B801F0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18A9-9010-3399-BA09-4EE542BE7A41}"/>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3E0A2610-1846-9A97-E44C-C370A4B61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6A746-D83E-DB11-D8A1-C9D15A4A9C2C}"/>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135993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B75F8-A800-A85C-E19F-838FAAD3C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696DD-7BD1-E22F-2D89-9F8AF4B9F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CC770-5F60-175E-EF97-91AFBF1257A0}"/>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52E97D63-1272-6350-6C40-6C220B5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75C5E-16DD-3C34-B69D-976DC993485D}"/>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932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CFAD-DAE4-9E9B-F7E2-76B0CAEE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3A735-557C-91C5-B959-2F2100FA1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05F03-6DB1-BFD6-1A1A-272E24B6D8A3}"/>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2E48BD01-EA75-B267-B655-77DE8FA6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B6C57-C3E7-97DD-39BD-B935A74EF832}"/>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7272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B952-34BF-C426-8C5D-760DC33DA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EC0035-C6CC-F182-8BDB-15602222E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AAF0C-52ED-4D97-742B-FD6B7FC574E0}"/>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B7AEF61D-4CC5-ABAD-2364-E4FBFF9A9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25D87-E427-D89E-D5D1-901CE113AC4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183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5213-EC1E-A229-9EE8-FFA69DC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B182B-7C77-D5EE-BF16-10D3E6994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B1C9A3-EE39-EA3F-C6CF-8163DF5A4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708FA-606C-57D5-326E-446564D2EA90}"/>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6" name="Footer Placeholder 5">
            <a:extLst>
              <a:ext uri="{FF2B5EF4-FFF2-40B4-BE49-F238E27FC236}">
                <a16:creationId xmlns:a16="http://schemas.microsoft.com/office/drawing/2014/main" id="{B6CB5BD2-AFD1-E56B-4418-19EC559D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647AB-B160-E90D-F22F-10696191D6B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403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D7DD-E389-5A79-651C-C39402976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2B0D3-1E79-D258-3607-E9A1CD5AC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8378B-C7FD-65D4-B925-1470A6D9B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B0D9A-BA26-6CC0-C6ED-953A66870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34C09-F400-5655-A343-E75567F8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B3BEBC-7904-EB95-08B3-1BA081146BF1}"/>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8" name="Footer Placeholder 7">
            <a:extLst>
              <a:ext uri="{FF2B5EF4-FFF2-40B4-BE49-F238E27FC236}">
                <a16:creationId xmlns:a16="http://schemas.microsoft.com/office/drawing/2014/main" id="{B5214ACA-5CE3-2D32-083B-65B29041F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861A3-5688-D716-0754-D68EC853A35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267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DE5-C072-2719-A637-FE6D34DB2C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73210-4971-0D6D-8FDB-52935C387603}"/>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4" name="Footer Placeholder 3">
            <a:extLst>
              <a:ext uri="{FF2B5EF4-FFF2-40B4-BE49-F238E27FC236}">
                <a16:creationId xmlns:a16="http://schemas.microsoft.com/office/drawing/2014/main" id="{8D0B0B2B-C6A8-761E-CAB5-FD0692F05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4D19C-D341-B220-0B98-3FCFE82D43D5}"/>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91227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20668-5104-63D9-7AFC-179009C59F9C}"/>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3" name="Footer Placeholder 2">
            <a:extLst>
              <a:ext uri="{FF2B5EF4-FFF2-40B4-BE49-F238E27FC236}">
                <a16:creationId xmlns:a16="http://schemas.microsoft.com/office/drawing/2014/main" id="{8C1CA12F-8C11-5EB1-B8FB-8E5D337EF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644DD-A1B8-C143-31A9-C5178F743504}"/>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2969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AF18-CF47-67FD-57E9-3CC5A2AB3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C4D34-1242-1782-E22D-D2424A7FC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4008D-8D91-5EC6-D8DB-D67750D4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0FE31-143F-EA4B-2083-6D16E51536FE}"/>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6" name="Footer Placeholder 5">
            <a:extLst>
              <a:ext uri="{FF2B5EF4-FFF2-40B4-BE49-F238E27FC236}">
                <a16:creationId xmlns:a16="http://schemas.microsoft.com/office/drawing/2014/main" id="{F585B5D0-7BE0-CFA8-4BF3-A2C9AD7A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808CF-3BF3-B1C3-91B8-324B2D144B2E}"/>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961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9F1-3F4C-83A6-5EC4-1CE0B6C1B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AA09D-1970-A909-44B3-E2429FC6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460788-5555-17FA-0862-3D08D9AF0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EA3C7-7BB2-F39B-4295-AC3A2E7D40DD}"/>
              </a:ext>
            </a:extLst>
          </p:cNvPr>
          <p:cNvSpPr>
            <a:spLocks noGrp="1"/>
          </p:cNvSpPr>
          <p:nvPr>
            <p:ph type="dt" sz="half" idx="10"/>
          </p:nvPr>
        </p:nvSpPr>
        <p:spPr/>
        <p:txBody>
          <a:bodyPr/>
          <a:lstStyle/>
          <a:p>
            <a:fld id="{3FD2E923-103A-4FE3-8659-5030C18E0FEC}" type="datetimeFigureOut">
              <a:rPr lang="en-US" smtClean="0"/>
              <a:t>8/8/2023</a:t>
            </a:fld>
            <a:endParaRPr lang="en-US"/>
          </a:p>
        </p:txBody>
      </p:sp>
      <p:sp>
        <p:nvSpPr>
          <p:cNvPr id="6" name="Footer Placeholder 5">
            <a:extLst>
              <a:ext uri="{FF2B5EF4-FFF2-40B4-BE49-F238E27FC236}">
                <a16:creationId xmlns:a16="http://schemas.microsoft.com/office/drawing/2014/main" id="{DF020FB0-2D48-4FB3-0FFC-42FFA8AF3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C074-0072-5EAC-A45D-D415BA33E7F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04162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8654-B1F1-8897-0A3C-EC95882D9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795E6-E4F7-91AC-371E-B2F71CBE0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191CD-7AC6-18CB-2254-5C125859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E923-103A-4FE3-8659-5030C18E0FEC}" type="datetimeFigureOut">
              <a:rPr lang="en-US" smtClean="0"/>
              <a:t>8/8/2023</a:t>
            </a:fld>
            <a:endParaRPr lang="en-US"/>
          </a:p>
        </p:txBody>
      </p:sp>
      <p:sp>
        <p:nvSpPr>
          <p:cNvPr id="5" name="Footer Placeholder 4">
            <a:extLst>
              <a:ext uri="{FF2B5EF4-FFF2-40B4-BE49-F238E27FC236}">
                <a16:creationId xmlns:a16="http://schemas.microsoft.com/office/drawing/2014/main" id="{9A62AC06-3AD2-B618-2783-96B4CEE60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D0CAA-60AE-0D7F-4460-E5089238A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347B-8A4A-43C6-914B-1F4D2313F595}" type="slidenum">
              <a:rPr lang="en-US" smtClean="0"/>
              <a:t>‹#›</a:t>
            </a:fld>
            <a:endParaRPr lang="en-US"/>
          </a:p>
        </p:txBody>
      </p:sp>
    </p:spTree>
    <p:extLst>
      <p:ext uri="{BB962C8B-B14F-4D97-AF65-F5344CB8AC3E}">
        <p14:creationId xmlns:p14="http://schemas.microsoft.com/office/powerpoint/2010/main" val="285683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41B-28E9-3259-9EE2-C5F4C4E195C8}"/>
              </a:ext>
            </a:extLst>
          </p:cNvPr>
          <p:cNvSpPr>
            <a:spLocks noGrp="1"/>
          </p:cNvSpPr>
          <p:nvPr>
            <p:ph type="ctrTitle"/>
          </p:nvPr>
        </p:nvSpPr>
        <p:spPr/>
        <p:txBody>
          <a:bodyPr>
            <a:normAutofit fontScale="90000"/>
          </a:bodyPr>
          <a:lstStyle/>
          <a:p>
            <a:r>
              <a:rPr lang="en-US" sz="4000" dirty="0"/>
              <a:t> NYECC Board of Directors Briefing including PSC Order on Con Edison Electric and Gas Rate Cases (22-E-0064 and 22-G-0065), Update on Con Edison Steam Case (22-S-0659), and PSC Order on Energy Efficiency/Building Electrification </a:t>
            </a:r>
            <a:br>
              <a:rPr lang="en-US" sz="4000" dirty="0"/>
            </a:br>
            <a:r>
              <a:rPr lang="en-US" sz="4000" dirty="0"/>
              <a:t>(18-M-0084), also (23-G-0147) and (15-E-0302) </a:t>
            </a:r>
          </a:p>
        </p:txBody>
      </p:sp>
      <p:sp>
        <p:nvSpPr>
          <p:cNvPr id="3" name="Subtitle 2">
            <a:extLst>
              <a:ext uri="{FF2B5EF4-FFF2-40B4-BE49-F238E27FC236}">
                <a16:creationId xmlns:a16="http://schemas.microsoft.com/office/drawing/2014/main" id="{832177B1-F00E-1C6B-11B7-07EA6B5AFF54}"/>
              </a:ext>
            </a:extLst>
          </p:cNvPr>
          <p:cNvSpPr>
            <a:spLocks noGrp="1"/>
          </p:cNvSpPr>
          <p:nvPr>
            <p:ph type="subTitle" idx="1"/>
          </p:nvPr>
        </p:nvSpPr>
        <p:spPr/>
        <p:txBody>
          <a:bodyPr>
            <a:normAutofit/>
          </a:bodyPr>
          <a:lstStyle/>
          <a:p>
            <a:r>
              <a:rPr lang="en-US" sz="2800" dirty="0"/>
              <a:t>August 9, 2023</a:t>
            </a:r>
          </a:p>
        </p:txBody>
      </p:sp>
    </p:spTree>
    <p:extLst>
      <p:ext uri="{BB962C8B-B14F-4D97-AF65-F5344CB8AC3E}">
        <p14:creationId xmlns:p14="http://schemas.microsoft.com/office/powerpoint/2010/main" val="411616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5D4D-FB92-7DF8-AF05-8E26DE1053F7}"/>
              </a:ext>
            </a:extLst>
          </p:cNvPr>
          <p:cNvSpPr>
            <a:spLocks noGrp="1"/>
          </p:cNvSpPr>
          <p:nvPr>
            <p:ph type="title"/>
          </p:nvPr>
        </p:nvSpPr>
        <p:spPr/>
        <p:txBody>
          <a:bodyPr>
            <a:normAutofit/>
          </a:bodyPr>
          <a:lstStyle/>
          <a:p>
            <a:r>
              <a:rPr lang="en-US" sz="2400" b="1" dirty="0"/>
              <a:t>7/20/23 PSC Order Directing Energy Efficiency and Building Electrification Proposals (14-M-0094 and 18-M-0084) resulting from Party Comments (incl. NYECC) on 3/27/23</a:t>
            </a:r>
          </a:p>
        </p:txBody>
      </p:sp>
      <p:sp>
        <p:nvSpPr>
          <p:cNvPr id="3" name="Content Placeholder 2">
            <a:extLst>
              <a:ext uri="{FF2B5EF4-FFF2-40B4-BE49-F238E27FC236}">
                <a16:creationId xmlns:a16="http://schemas.microsoft.com/office/drawing/2014/main" id="{4CFCC93F-FAB3-6F07-272C-77C05CADB143}"/>
              </a:ext>
            </a:extLst>
          </p:cNvPr>
          <p:cNvSpPr>
            <a:spLocks noGrp="1"/>
          </p:cNvSpPr>
          <p:nvPr>
            <p:ph idx="1"/>
          </p:nvPr>
        </p:nvSpPr>
        <p:spPr/>
        <p:txBody>
          <a:bodyPr>
            <a:normAutofit fontScale="92500" lnSpcReduction="20000"/>
          </a:bodyPr>
          <a:lstStyle/>
          <a:p>
            <a:r>
              <a:rPr lang="en-US" sz="2000" u="sng" dirty="0"/>
              <a:t>Establishes a Strategic Framework to guide the development and implementation of post-2025 ratepayer funded EE/BE portfolios to better align with the State’s climate policy objectives, and directs the Utilities and NYSERDA to submit budget-bounded portfolio proposals </a:t>
            </a:r>
            <a:r>
              <a:rPr lang="en-US" sz="2000" dirty="0"/>
              <a:t>(for 2026-2030 and may entertain limited proposals for current programs needing adjustment through 2025) </a:t>
            </a:r>
            <a:r>
              <a:rPr lang="en-US" sz="2000" u="sng" dirty="0"/>
              <a:t>within 90 days</a:t>
            </a:r>
            <a:r>
              <a:rPr lang="en-US" sz="2000" dirty="0"/>
              <a:t>.</a:t>
            </a:r>
          </a:p>
          <a:p>
            <a:r>
              <a:rPr lang="en-US" sz="2000" dirty="0"/>
              <a:t>Budget Bounding - </a:t>
            </a:r>
            <a:r>
              <a:rPr lang="en-US" sz="2000" u="sng" dirty="0"/>
              <a:t>scale of the EE/BE efforts required to comply with the CLCPA objectives </a:t>
            </a:r>
            <a:r>
              <a:rPr lang="en-US" sz="2000" b="1" u="sng" dirty="0"/>
              <a:t>cannot be funded through ratepayer collections alone</a:t>
            </a:r>
            <a:r>
              <a:rPr lang="en-US" sz="2000" dirty="0"/>
              <a:t>. New EE/BE EAMs paused.</a:t>
            </a:r>
          </a:p>
          <a:p>
            <a:r>
              <a:rPr lang="en-US" sz="2000" u="sng" dirty="0"/>
              <a:t>CLCPA and the Climate Action Council’s Scoping Plan call for an economy-wide </a:t>
            </a:r>
            <a:r>
              <a:rPr lang="en-US" sz="2000" b="1" u="sng" dirty="0"/>
              <a:t>Cap-and-Invest</a:t>
            </a:r>
            <a:r>
              <a:rPr lang="en-US" sz="2000" u="sng" dirty="0"/>
              <a:t> program to</a:t>
            </a:r>
            <a:r>
              <a:rPr lang="en-US" sz="2000" dirty="0"/>
              <a:t>, among other things, </a:t>
            </a:r>
            <a:r>
              <a:rPr lang="en-US" sz="2000" u="sng" dirty="0"/>
              <a:t>help generate the funds necessary for attaining the State’s clean energy goals</a:t>
            </a:r>
            <a:r>
              <a:rPr lang="en-US" sz="2000" dirty="0"/>
              <a:t>.</a:t>
            </a:r>
          </a:p>
          <a:p>
            <a:r>
              <a:rPr lang="en-US" sz="2000" u="sng" dirty="0"/>
              <a:t>Program Administrator proposals shall adhere to the total </a:t>
            </a:r>
            <a:r>
              <a:rPr lang="en-US" sz="2000" dirty="0"/>
              <a:t>(transparent and upper limit of ratepayer funded EE/BE programs) </a:t>
            </a:r>
            <a:r>
              <a:rPr lang="en-US" sz="2000" u="sng" dirty="0"/>
              <a:t>$1 Billion per year budget </a:t>
            </a:r>
            <a:r>
              <a:rPr lang="en-US" sz="2000" dirty="0"/>
              <a:t>(all or a significant portion of is already in utility rates). </a:t>
            </a:r>
            <a:r>
              <a:rPr lang="en-US" sz="2000" u="sng" dirty="0"/>
              <a:t>Con Ed and NYSERDA portions of this budget are $390M and $300M, respectively</a:t>
            </a:r>
            <a:r>
              <a:rPr lang="en-US" sz="2000" dirty="0"/>
              <a:t>.</a:t>
            </a:r>
          </a:p>
          <a:p>
            <a:r>
              <a:rPr lang="en-US" sz="2000" u="sng" dirty="0"/>
              <a:t>Utilize federal funding </a:t>
            </a:r>
            <a:r>
              <a:rPr lang="en-US" sz="2000" dirty="0"/>
              <a:t>through Infrastructure Investment and Jobs Act and Inflation Reduction Act</a:t>
            </a:r>
          </a:p>
          <a:p>
            <a:r>
              <a:rPr lang="en-US" sz="2000" dirty="0"/>
              <a:t>Work to implement </a:t>
            </a:r>
            <a:r>
              <a:rPr lang="en-US" sz="2000" u="sng" dirty="0"/>
              <a:t>NY Cap-and-Invest funding</a:t>
            </a:r>
            <a:r>
              <a:rPr lang="en-US" sz="2000" dirty="0"/>
              <a:t>, advanced in NYS FY 2024 Budget and endorsed by NY’s Climate Action Council, is underway. </a:t>
            </a:r>
            <a:r>
              <a:rPr lang="en-US" sz="2000" u="sng" dirty="0"/>
              <a:t>Once the details of the program are more certain, the PSC will initiate a process to consider </a:t>
            </a:r>
            <a:r>
              <a:rPr lang="en-US" sz="2000" b="1" u="sng" dirty="0"/>
              <a:t>how, when, and to what degree ratepayer funding for these EE/BE programs should wind down</a:t>
            </a:r>
            <a:r>
              <a:rPr lang="en-US" sz="2000" u="sng" dirty="0"/>
              <a:t> in the event funding from Cap-and-Invest proceeds become available to support EE and BE efforts.</a:t>
            </a:r>
          </a:p>
          <a:p>
            <a:endParaRPr lang="en-US" sz="2000" dirty="0"/>
          </a:p>
        </p:txBody>
      </p:sp>
    </p:spTree>
    <p:extLst>
      <p:ext uri="{BB962C8B-B14F-4D97-AF65-F5344CB8AC3E}">
        <p14:creationId xmlns:p14="http://schemas.microsoft.com/office/powerpoint/2010/main" val="312571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CAC3-6791-07C9-9EFF-102C186D0389}"/>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Con Edison Gas System Long Term Plan - 23-G-0147 – filed 5/31/23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F1BDDAB3-1F8D-F2AC-4F9C-74517ECB63D9}"/>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Calibri" panose="020F0502020204030204" pitchFamily="34" charset="0"/>
              </a:rPr>
              <a:t>7/14/23 – PA Consulting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Initial Report Recommendation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Reference Pathway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reflects current legal and policy framework, to a degree, and does not achieve state or city net zero GHG goals. </a:t>
            </a: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Hybrid Pathway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refines the Reference pathway to incorporate both clean electricity and low-carbon gas fuels to meet State economy-wide GHG goals. </a:t>
            </a:r>
          </a:p>
          <a:p>
            <a:pPr marL="342900" marR="0" lvl="0" indent="-342900">
              <a:lnSpc>
                <a:spcPct val="107000"/>
              </a:lnSpc>
              <a:spcBef>
                <a:spcPts val="0"/>
              </a:spcBef>
              <a:spcAft>
                <a:spcPts val="80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Deep Electrification Pathway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reflects the assumptions of the Climate Action Council (“CAC”)/ New York State Energy Research &amp; Development (“NYSERDA”) integration analysis and meets the State’s economy wide greenhouse gas emissions goals.</a:t>
            </a:r>
          </a:p>
          <a:p>
            <a:pPr marL="457200" marR="0" indent="457200">
              <a:lnSpc>
                <a:spcPct val="107000"/>
              </a:lnSpc>
              <a:spcBef>
                <a:spcPts val="0"/>
              </a:spcBef>
              <a:spcAft>
                <a:spcPts val="800"/>
              </a:spcAft>
            </a:pPr>
            <a:r>
              <a:rPr lang="en-US" sz="1800" u="sng" kern="100" dirty="0">
                <a:effectLst/>
                <a:latin typeface="Calibri" panose="020F0502020204030204" pitchFamily="34" charset="0"/>
                <a:ea typeface="Calibri" panose="020F0502020204030204" pitchFamily="34" charset="0"/>
                <a:cs typeface="Calibri" panose="020F0502020204030204" pitchFamily="34" charset="0"/>
              </a:rPr>
              <a:t>Pathway</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2023</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2042</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2050</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Reference			$1,700		$3,400		$3,600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Hybrid			$1,700		$4,300		$5,800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Deep Electrification		$1,700		$6,600		Too high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Gas forecast trends should be tied specifically to investment requirements with the objective of minimizing new investments as demand is forecasted to reduce over time under each scenario.</a:t>
            </a:r>
          </a:p>
          <a:p>
            <a:pPr marL="342900" marR="0" lvl="0" indent="-342900">
              <a:lnSpc>
                <a:spcPct val="107000"/>
              </a:lnSpc>
              <a:spcBef>
                <a:spcPts val="0"/>
              </a:spcBef>
              <a:spcAft>
                <a:spcPts val="0"/>
              </a:spcAft>
              <a:buFont typeface="Symbol" panose="05050102010706020507" pitchFamily="18" charset="2"/>
              <a:buChar char=""/>
            </a:pPr>
            <a:r>
              <a:rPr lang="en-US" sz="1800" b="1" kern="100" dirty="0">
                <a:effectLst/>
                <a:latin typeface="Calibri" panose="020F0502020204030204" pitchFamily="34" charset="0"/>
                <a:ea typeface="Calibri" panose="020F0502020204030204" pitchFamily="34" charset="0"/>
                <a:cs typeface="Calibri" panose="020F0502020204030204" pitchFamily="34" charset="0"/>
              </a:rPr>
              <a:t>8/21/23 - Comments due on Con Ed Gas System Long Term Plan</a:t>
            </a:r>
            <a:r>
              <a:rPr lang="en-US" sz="1800" kern="100" dirty="0">
                <a:effectLst/>
                <a:latin typeface="Calibri" panose="020F0502020204030204" pitchFamily="34" charset="0"/>
                <a:ea typeface="Calibri" panose="020F0502020204030204" pitchFamily="34" charset="0"/>
                <a:cs typeface="Calibri" panose="020F0502020204030204" pitchFamily="34" charset="0"/>
              </a:rPr>
              <a:t>; 9/5/23 – Reply Comments due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008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2114-E6D0-0D9F-F8CE-60F5E2793147}"/>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15-E-0302 - Comments deadline extended to </a:t>
            </a:r>
            <a:r>
              <a:rPr lang="en-US" sz="2800" b="1" kern="100" dirty="0">
                <a:effectLst/>
                <a:latin typeface="Calibri" panose="020F0502020204030204" pitchFamily="34" charset="0"/>
                <a:ea typeface="Calibri" panose="020F0502020204030204" pitchFamily="34" charset="0"/>
                <a:cs typeface="Calibri" panose="020F0502020204030204" pitchFamily="34" charset="0"/>
              </a:rPr>
              <a:t>August 16, 2023</a:t>
            </a:r>
            <a:endParaRPr lang="en-US" sz="2800" dirty="0"/>
          </a:p>
        </p:txBody>
      </p:sp>
      <p:sp>
        <p:nvSpPr>
          <p:cNvPr id="3" name="Content Placeholder 2">
            <a:extLst>
              <a:ext uri="{FF2B5EF4-FFF2-40B4-BE49-F238E27FC236}">
                <a16:creationId xmlns:a16="http://schemas.microsoft.com/office/drawing/2014/main" id="{0C2586E9-9647-392F-2526-D41401F0E9FC}"/>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Calibri" panose="020F0502020204030204" pitchFamily="34" charset="0"/>
              </a:rPr>
              <a:t>Parties to comment on 14 questions to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identify technologies that can close the gap between the capabilities of existing renewable energy technologies and future system reliability needs, and more broadly to identify the actions needed to pursue attainment of the Zero Emission by 2040 Target. </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DPS Staff in consultation with NYSERDA will convene a Technical Conference on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January 12, 2024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66879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8249-3096-2818-4752-5A929672356B}"/>
              </a:ext>
            </a:extLst>
          </p:cNvPr>
          <p:cNvSpPr>
            <a:spLocks noGrp="1"/>
          </p:cNvSpPr>
          <p:nvPr>
            <p:ph type="title"/>
          </p:nvPr>
        </p:nvSpPr>
        <p:spPr/>
        <p:txBody>
          <a:bodyPr>
            <a:normAutofit/>
          </a:bodyPr>
          <a:lstStyle/>
          <a:p>
            <a:r>
              <a:rPr lang="en-US" sz="2000" b="1" dirty="0"/>
              <a:t>PSC Order on 7/20/23 in Con Edison Electric and Gas Rate Cases (22-E-0064 and 22-G-0065)</a:t>
            </a:r>
          </a:p>
        </p:txBody>
      </p:sp>
      <p:sp>
        <p:nvSpPr>
          <p:cNvPr id="3" name="Content Placeholder 2">
            <a:extLst>
              <a:ext uri="{FF2B5EF4-FFF2-40B4-BE49-F238E27FC236}">
                <a16:creationId xmlns:a16="http://schemas.microsoft.com/office/drawing/2014/main" id="{AAA94B5F-DC2C-714F-1EE1-BC365669D3D2}"/>
              </a:ext>
            </a:extLst>
          </p:cNvPr>
          <p:cNvSpPr>
            <a:spLocks noGrp="1"/>
          </p:cNvSpPr>
          <p:nvPr>
            <p:ph idx="1"/>
          </p:nvPr>
        </p:nvSpPr>
        <p:spPr/>
        <p:txBody>
          <a:bodyPr>
            <a:normAutofit fontScale="85000" lnSpcReduction="10000"/>
          </a:bodyPr>
          <a:lstStyle/>
          <a:p>
            <a:r>
              <a:rPr lang="en-US" sz="1900" dirty="0"/>
              <a:t>3 year Rate Plan from 1/1/23 – 12/31/25 (RY1-RY3 - 1/1/23-12/31/23, 1/1/24-12/31/24, 1/1/25-12/31/25,</a:t>
            </a:r>
          </a:p>
          <a:p>
            <a:r>
              <a:rPr lang="en-US" sz="1900" u="sng" dirty="0"/>
              <a:t>Electric levelized increase is $457.5M per year </a:t>
            </a:r>
            <a:r>
              <a:rPr lang="en-US" sz="1900" dirty="0"/>
              <a:t>and the </a:t>
            </a:r>
            <a:r>
              <a:rPr lang="en-US" sz="1900" u="sng" dirty="0"/>
              <a:t>Gas levelized increase is $187.2M, ameliorating rate impacts</a:t>
            </a:r>
            <a:r>
              <a:rPr lang="en-US" sz="1900" dirty="0"/>
              <a:t>.</a:t>
            </a:r>
            <a:endParaRPr lang="en-US" sz="1900" u="sng" dirty="0"/>
          </a:p>
          <a:p>
            <a:r>
              <a:rPr lang="en-US" sz="1900" dirty="0"/>
              <a:t>The “</a:t>
            </a:r>
            <a:r>
              <a:rPr lang="en-US" sz="1900" u="sng" dirty="0"/>
              <a:t>make whole” delivery surcharge </a:t>
            </a:r>
            <a:r>
              <a:rPr lang="en-US" sz="1900" dirty="0"/>
              <a:t>for extending the suspension period through 7/31/23 to reach settlement  for non-competitive delivery service revenues will be collected </a:t>
            </a:r>
            <a:r>
              <a:rPr lang="en-US" sz="1900" u="sng" dirty="0"/>
              <a:t>through 12/31/24 in electric</a:t>
            </a:r>
            <a:r>
              <a:rPr lang="en-US" sz="1900" dirty="0"/>
              <a:t> and </a:t>
            </a:r>
            <a:r>
              <a:rPr lang="en-US" sz="1900" u="sng" dirty="0"/>
              <a:t>through 12/31/25 in gas, further ameliorating rate impacts</a:t>
            </a:r>
            <a:r>
              <a:rPr lang="en-US" sz="1900" dirty="0"/>
              <a:t>.</a:t>
            </a:r>
          </a:p>
          <a:p>
            <a:r>
              <a:rPr lang="en-US" sz="1900" dirty="0"/>
              <a:t> The electric revenue requirement includes $780M for certain </a:t>
            </a:r>
            <a:r>
              <a:rPr lang="en-US" sz="1900" u="sng" dirty="0"/>
              <a:t>transmission projects approved by PSC in April 2021</a:t>
            </a:r>
            <a:r>
              <a:rPr lang="en-US" sz="1900" dirty="0"/>
              <a:t>. </a:t>
            </a:r>
          </a:p>
          <a:p>
            <a:r>
              <a:rPr lang="en-US" sz="1900" dirty="0"/>
              <a:t>1% </a:t>
            </a:r>
            <a:r>
              <a:rPr lang="en-US" sz="1900" u="sng" dirty="0"/>
              <a:t>labor productivity adjustment </a:t>
            </a:r>
            <a:r>
              <a:rPr lang="en-US" sz="1900" dirty="0"/>
              <a:t>in RY1 and 1.5% in RY2 and RY3.</a:t>
            </a:r>
          </a:p>
          <a:p>
            <a:r>
              <a:rPr lang="en-US" sz="1900" u="sng" dirty="0"/>
              <a:t>Property Tax refunds and credits </a:t>
            </a:r>
            <a:r>
              <a:rPr lang="en-US" sz="1900" dirty="0"/>
              <a:t>through Company efforts split 86/14 Customer/Company, net incremental costs.</a:t>
            </a:r>
          </a:p>
          <a:p>
            <a:r>
              <a:rPr lang="en-US" sz="1900" u="sng" dirty="0"/>
              <a:t>Performance Metrics </a:t>
            </a:r>
            <a:r>
              <a:rPr lang="en-US" sz="1900" dirty="0"/>
              <a:t>– Not meeting targets for electric reliability, </a:t>
            </a:r>
            <a:r>
              <a:rPr lang="en-US" sz="1900" u="sng" dirty="0"/>
              <a:t>NRAs up to $197.5M in RY1 and RY2 </a:t>
            </a:r>
            <a:r>
              <a:rPr lang="en-US" sz="1900" dirty="0"/>
              <a:t>and </a:t>
            </a:r>
            <a:r>
              <a:rPr lang="en-US" sz="1900" u="sng" dirty="0"/>
              <a:t>up to $200.5M in RY3</a:t>
            </a:r>
            <a:r>
              <a:rPr lang="en-US" sz="1900" dirty="0"/>
              <a:t>. Meeting or exceeding </a:t>
            </a:r>
            <a:r>
              <a:rPr lang="en-US" sz="1900" u="sng" dirty="0"/>
              <a:t>gas safety targets, Con Ed can earn PRAs</a:t>
            </a:r>
            <a:r>
              <a:rPr lang="en-US" sz="1900" dirty="0"/>
              <a:t>. There is a </a:t>
            </a:r>
            <a:r>
              <a:rPr lang="en-US" sz="1900" b="1" u="sng" dirty="0"/>
              <a:t>NEW</a:t>
            </a:r>
            <a:r>
              <a:rPr lang="en-US" sz="1900" u="sng" dirty="0"/>
              <a:t> NRA to improve Estimated and Delayed Customer Billing with metrics for residential and commercial customers (more stringent targets)</a:t>
            </a:r>
            <a:r>
              <a:rPr lang="en-US" sz="1900" dirty="0"/>
              <a:t>.</a:t>
            </a:r>
          </a:p>
          <a:p>
            <a:r>
              <a:rPr lang="en-US" sz="1900" b="1" dirty="0"/>
              <a:t>NEW</a:t>
            </a:r>
            <a:r>
              <a:rPr lang="en-US" sz="1900" dirty="0"/>
              <a:t> Con Ed </a:t>
            </a:r>
            <a:r>
              <a:rPr lang="en-US" sz="1900" u="sng" dirty="0"/>
              <a:t>to file a comprehensive summary of all charges to be included in customer bills </a:t>
            </a:r>
            <a:r>
              <a:rPr lang="en-US" sz="1900" dirty="0"/>
              <a:t>and associated impacts in </a:t>
            </a:r>
            <a:r>
              <a:rPr lang="en-US" sz="1900" u="sng" dirty="0"/>
              <a:t>next filed rate cases</a:t>
            </a:r>
            <a:r>
              <a:rPr lang="en-US" sz="1900" dirty="0"/>
              <a:t>.</a:t>
            </a:r>
          </a:p>
          <a:p>
            <a:r>
              <a:rPr lang="en-US" sz="1900" dirty="0"/>
              <a:t>PSC found </a:t>
            </a:r>
            <a:r>
              <a:rPr lang="en-US" sz="1900" u="sng" dirty="0"/>
              <a:t>Rate Plans comply with the CLCPA </a:t>
            </a:r>
            <a:r>
              <a:rPr lang="en-US" sz="1900" dirty="0"/>
              <a:t>and </a:t>
            </a:r>
            <a:r>
              <a:rPr lang="en-US" sz="1900" u="sng" dirty="0"/>
              <a:t>appropriately balance the interests in reliability, public safety, and reasonable rates</a:t>
            </a:r>
            <a:r>
              <a:rPr lang="en-US" sz="1900" dirty="0"/>
              <a:t> with </a:t>
            </a:r>
            <a:r>
              <a:rPr lang="en-US" sz="1900" u="sng" dirty="0"/>
              <a:t>emission reductions and clean energy objectives, without disproportionately burdening disadvantaged communities</a:t>
            </a:r>
            <a:r>
              <a:rPr lang="en-US" sz="1900" dirty="0"/>
              <a:t>.</a:t>
            </a:r>
          </a:p>
          <a:p>
            <a:endParaRPr lang="en-US" sz="2000" dirty="0"/>
          </a:p>
        </p:txBody>
      </p:sp>
    </p:spTree>
    <p:extLst>
      <p:ext uri="{BB962C8B-B14F-4D97-AF65-F5344CB8AC3E}">
        <p14:creationId xmlns:p14="http://schemas.microsoft.com/office/powerpoint/2010/main" val="52239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93D1B-AA86-BB21-161C-B167BA68A32C}"/>
              </a:ext>
            </a:extLst>
          </p:cNvPr>
          <p:cNvSpPr>
            <a:spLocks noGrp="1"/>
          </p:cNvSpPr>
          <p:nvPr>
            <p:ph type="title"/>
          </p:nvPr>
        </p:nvSpPr>
        <p:spPr>
          <a:xfrm>
            <a:off x="838200" y="351872"/>
            <a:ext cx="10515600" cy="1325563"/>
          </a:xfrm>
        </p:spPr>
        <p:txBody>
          <a:bodyPr>
            <a:normAutofit/>
          </a:bodyPr>
          <a:lstStyle/>
          <a:p>
            <a:r>
              <a:rPr lang="en-US" sz="3200" b="1" dirty="0"/>
              <a:t>Comparison of Con Edison’s Initial Rate Cases Ask and 7/20/23 PSC Order</a:t>
            </a:r>
          </a:p>
        </p:txBody>
      </p:sp>
      <p:sp>
        <p:nvSpPr>
          <p:cNvPr id="3" name="Content Placeholder 2">
            <a:extLst>
              <a:ext uri="{FF2B5EF4-FFF2-40B4-BE49-F238E27FC236}">
                <a16:creationId xmlns:a16="http://schemas.microsoft.com/office/drawing/2014/main" id="{FDA3D312-A9D1-8791-0392-6A64D08E08D5}"/>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Con Ed Initial Electric  </a:t>
            </a: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Del.	 			Con Ed Initial Gas	    %Del.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Rate Case Filing Req.    Incr.	 			Rate Case Filing Req.   Incr.          </a:t>
            </a:r>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RY1	$1,199M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17.6%</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$503M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28.1%</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RY2	   $853M	     		 		$234M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RY3	   $608M	    	 	 		$218M		     </a:t>
            </a:r>
          </a:p>
          <a:p>
            <a:pPr marL="0" marR="0" indent="0">
              <a:lnSpc>
                <a:spcPct val="107000"/>
              </a:lnSpc>
              <a:spcBef>
                <a:spcPts val="0"/>
              </a:spcBef>
              <a:spcAft>
                <a:spcPts val="800"/>
              </a:spcAft>
              <a:buNone/>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Aggr</a:t>
            </a:r>
            <a:r>
              <a:rPr lang="en-US" sz="1800" dirty="0">
                <a:effectLst/>
                <a:latin typeface="Calibri" panose="020F0502020204030204" pitchFamily="34" charset="0"/>
                <a:ea typeface="Calibri" panose="020F0502020204030204" pitchFamily="34" charset="0"/>
                <a:cs typeface="Times New Roman" panose="02020603050405020304" pitchFamily="18" charset="0"/>
              </a:rPr>
              <a:t>.	$5,911M	  				$2,195M</a:t>
            </a:r>
          </a:p>
          <a:p>
            <a:pPr marL="0" marR="0" indent="0">
              <a:lnSpc>
                <a:spcPct val="107000"/>
              </a:lnSpc>
              <a:spcBef>
                <a:spcPts val="0"/>
              </a:spcBef>
              <a:spcAft>
                <a:spcPts val="800"/>
              </a:spcAft>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Not levelized </a:t>
            </a:r>
            <a:r>
              <a:rPr lang="en-US" sz="1800" dirty="0">
                <a:effectLst/>
                <a:latin typeface="Calibri" panose="020F0502020204030204" pitchFamily="34" charset="0"/>
                <a:ea typeface="Calibri" panose="020F0502020204030204" pitchFamily="34" charset="0"/>
                <a:cs typeface="Times New Roman" panose="02020603050405020304" pitchFamily="18" charset="0"/>
              </a:rPr>
              <a:t>RY1-RY3 –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Electric</a:t>
            </a:r>
            <a:r>
              <a:rPr lang="en-US" sz="1800" dirty="0">
                <a:effectLst/>
                <a:latin typeface="Calibri" panose="020F0502020204030204" pitchFamily="34" charset="0"/>
                <a:ea typeface="Calibri" panose="020F0502020204030204" pitchFamily="34" charset="0"/>
                <a:cs typeface="Times New Roman" panose="02020603050405020304" pitchFamily="18" charset="0"/>
              </a:rPr>
              <a:t> $442.3M, $517.5M, $382.2M;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Gas</a:t>
            </a:r>
            <a:r>
              <a:rPr lang="en-US" sz="1800" dirty="0">
                <a:effectLst/>
                <a:latin typeface="Calibri" panose="020F0502020204030204" pitchFamily="34" charset="0"/>
                <a:ea typeface="Calibri" panose="020F0502020204030204" pitchFamily="34" charset="0"/>
                <a:cs typeface="Times New Roman" panose="02020603050405020304" pitchFamily="18" charset="0"/>
              </a:rPr>
              <a:t> $217.2M, $173.3, $122M	      	  </a:t>
            </a:r>
          </a:p>
          <a:p>
            <a:pPr marL="0" indent="0">
              <a:buNone/>
            </a:pPr>
            <a:r>
              <a:rPr lang="en-US" sz="1800" b="1" dirty="0"/>
              <a:t>3YR </a:t>
            </a:r>
            <a:r>
              <a:rPr lang="en-US" sz="1800" b="1" u="sng" dirty="0"/>
              <a:t>Levelized</a:t>
            </a:r>
            <a:r>
              <a:rPr lang="en-US" sz="1800" dirty="0"/>
              <a:t>	</a:t>
            </a:r>
            <a:r>
              <a:rPr lang="en-US" sz="1800" b="1" dirty="0"/>
              <a:t>     $2,745M (46% of </a:t>
            </a:r>
            <a:r>
              <a:rPr lang="en-US" sz="1800" b="1" dirty="0" err="1"/>
              <a:t>Aggr</a:t>
            </a:r>
            <a:r>
              <a:rPr lang="en-US" sz="1800" b="1" dirty="0"/>
              <a:t>.) </a:t>
            </a:r>
            <a:r>
              <a:rPr lang="en-US" sz="1800" dirty="0"/>
              <a:t>			</a:t>
            </a:r>
            <a:r>
              <a:rPr lang="en-US" sz="1800" b="1" dirty="0"/>
              <a:t>$1,123.2M (51% of </a:t>
            </a:r>
            <a:r>
              <a:rPr lang="en-US" sz="1800" b="1" dirty="0" err="1"/>
              <a:t>Aggr</a:t>
            </a:r>
            <a:r>
              <a:rPr lang="en-US" sz="1800" b="1" dirty="0"/>
              <a:t>.)</a:t>
            </a:r>
          </a:p>
          <a:p>
            <a:pPr marL="0" indent="0">
              <a:buNone/>
            </a:pPr>
            <a:r>
              <a:rPr lang="en-US" sz="1800" dirty="0"/>
              <a:t>RY1		   </a:t>
            </a:r>
            <a:r>
              <a:rPr lang="en-US" sz="1800" b="1" dirty="0"/>
              <a:t>$457.45M	6.6%			   $187.20M</a:t>
            </a:r>
            <a:r>
              <a:rPr lang="en-US" sz="1800" dirty="0"/>
              <a:t>	</a:t>
            </a:r>
            <a:r>
              <a:rPr lang="en-US" sz="1800" b="1" dirty="0"/>
              <a:t>10.4%</a:t>
            </a:r>
            <a:r>
              <a:rPr lang="en-US" sz="1800" dirty="0"/>
              <a:t>		</a:t>
            </a:r>
          </a:p>
          <a:p>
            <a:pPr marL="0" indent="0">
              <a:buNone/>
            </a:pPr>
            <a:r>
              <a:rPr lang="en-US" sz="1800" dirty="0"/>
              <a:t>RY2 		   </a:t>
            </a:r>
            <a:r>
              <a:rPr lang="en-US" sz="1800" b="1" dirty="0"/>
              <a:t>$457.45M	6.2%			   $187.20M	9.4%	</a:t>
            </a:r>
            <a:endParaRPr lang="en-US" sz="1800" dirty="0"/>
          </a:p>
          <a:p>
            <a:pPr marL="0" indent="0">
              <a:buNone/>
            </a:pPr>
            <a:r>
              <a:rPr lang="en-US" sz="1800" dirty="0"/>
              <a:t>RY3 		   </a:t>
            </a:r>
            <a:r>
              <a:rPr lang="en-US" sz="1800" b="1" dirty="0"/>
              <a:t>$457.45M	5.8%			   $187.20M	8.6%</a:t>
            </a:r>
            <a:endParaRPr lang="en-US" sz="1800" dirty="0"/>
          </a:p>
        </p:txBody>
      </p:sp>
    </p:spTree>
    <p:extLst>
      <p:ext uri="{BB962C8B-B14F-4D97-AF65-F5344CB8AC3E}">
        <p14:creationId xmlns:p14="http://schemas.microsoft.com/office/powerpoint/2010/main" val="362754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F449-C430-0CFE-D517-290E487B685B}"/>
              </a:ext>
            </a:extLst>
          </p:cNvPr>
          <p:cNvSpPr>
            <a:spLocks noGrp="1"/>
          </p:cNvSpPr>
          <p:nvPr>
            <p:ph type="title"/>
          </p:nvPr>
        </p:nvSpPr>
        <p:spPr/>
        <p:txBody>
          <a:bodyPr>
            <a:normAutofit/>
          </a:bodyPr>
          <a:lstStyle/>
          <a:p>
            <a:r>
              <a:rPr lang="en-US" sz="2400" b="1" dirty="0"/>
              <a:t>Planned Electric and Gas Capital Spending for RY1, RY2 and RY3 (</a:t>
            </a:r>
            <a:r>
              <a:rPr lang="en-US" sz="2400" b="1" u="sng" dirty="0"/>
              <a:t>excluding Advanced Metering Infrastructure and Customer Service System</a:t>
            </a:r>
            <a:r>
              <a:rPr lang="en-US" sz="2400" b="1" dirty="0"/>
              <a:t>); Reconciliations</a:t>
            </a:r>
          </a:p>
        </p:txBody>
      </p:sp>
      <p:sp>
        <p:nvSpPr>
          <p:cNvPr id="3" name="Content Placeholder 2">
            <a:extLst>
              <a:ext uri="{FF2B5EF4-FFF2-40B4-BE49-F238E27FC236}">
                <a16:creationId xmlns:a16="http://schemas.microsoft.com/office/drawing/2014/main" id="{EE33BE02-5C6A-E3B2-7BE3-E0D062EF9C58}"/>
              </a:ext>
            </a:extLst>
          </p:cNvPr>
          <p:cNvSpPr>
            <a:spLocks noGrp="1"/>
          </p:cNvSpPr>
          <p:nvPr>
            <p:ph idx="1"/>
          </p:nvPr>
        </p:nvSpPr>
        <p:spPr/>
        <p:txBody>
          <a:bodyPr>
            <a:normAutofit/>
          </a:bodyPr>
          <a:lstStyle/>
          <a:p>
            <a:pPr marL="0" indent="0">
              <a:buNone/>
            </a:pPr>
            <a:r>
              <a:rPr lang="en-US" dirty="0"/>
              <a:t>		</a:t>
            </a:r>
            <a:r>
              <a:rPr lang="en-US" sz="1800" dirty="0"/>
              <a:t>RY1	RY2	RY3</a:t>
            </a:r>
          </a:p>
          <a:p>
            <a:pPr marL="0" indent="0">
              <a:buNone/>
            </a:pPr>
            <a:r>
              <a:rPr lang="en-US" sz="1800" dirty="0"/>
              <a:t>Electric (approx.)	$2.767B	$2.865B	$2.772B</a:t>
            </a:r>
          </a:p>
          <a:p>
            <a:pPr marL="0" indent="0">
              <a:buNone/>
            </a:pPr>
            <a:r>
              <a:rPr lang="en-US" sz="1800" dirty="0"/>
              <a:t>Gas (approx.) 	$1.089B 	$1.113B 	$1.056B</a:t>
            </a:r>
          </a:p>
          <a:p>
            <a:endParaRPr lang="en-US" sz="1800" dirty="0"/>
          </a:p>
          <a:p>
            <a:r>
              <a:rPr lang="en-US" sz="1800" dirty="0"/>
              <a:t>AMI net plant reconciliation for electric and gas combined is subject to a $1.285B cap. Full deployment of AMI is expected in 2023.</a:t>
            </a:r>
          </a:p>
          <a:p>
            <a:r>
              <a:rPr lang="en-US" sz="1800" dirty="0"/>
              <a:t>CSS net plant reconciliation allocated to electric and gas is subject to a $421 cap on capital expenditures. In service date of CSS is expected in 2023.</a:t>
            </a:r>
          </a:p>
          <a:p>
            <a:r>
              <a:rPr lang="en-US" sz="1800" dirty="0"/>
              <a:t>Many prior </a:t>
            </a:r>
            <a:r>
              <a:rPr lang="en-US" sz="1800" u="sng" dirty="0"/>
              <a:t>rate case reconciliations </a:t>
            </a:r>
            <a:r>
              <a:rPr lang="en-US" sz="1800" dirty="0"/>
              <a:t>continue such as downward-only net plant reconciliations (except for certain municipal infrastructure support-related projects), Pension and Other Post-Employment Benefits (OPEBs) expense, site investigation and remediation (SIR) costs, non-officer management variable pay, NWA costs, and REV demonstration projects. </a:t>
            </a:r>
          </a:p>
        </p:txBody>
      </p:sp>
    </p:spTree>
    <p:extLst>
      <p:ext uri="{BB962C8B-B14F-4D97-AF65-F5344CB8AC3E}">
        <p14:creationId xmlns:p14="http://schemas.microsoft.com/office/powerpoint/2010/main" val="215909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7F63-0877-32E7-8BB5-0DCCA0B02C06}"/>
              </a:ext>
            </a:extLst>
          </p:cNvPr>
          <p:cNvSpPr>
            <a:spLocks noGrp="1"/>
          </p:cNvSpPr>
          <p:nvPr>
            <p:ph type="title"/>
          </p:nvPr>
        </p:nvSpPr>
        <p:spPr/>
        <p:txBody>
          <a:bodyPr/>
          <a:lstStyle/>
          <a:p>
            <a:r>
              <a:rPr lang="en-US" sz="2800" b="1" dirty="0"/>
              <a:t>ROE, Earnings Sharing, CSPM, EAMs and Value of EAM BP</a:t>
            </a:r>
            <a:endParaRPr lang="en-US" sz="2800" dirty="0"/>
          </a:p>
        </p:txBody>
      </p:sp>
      <p:sp>
        <p:nvSpPr>
          <p:cNvPr id="3" name="Content Placeholder 2">
            <a:extLst>
              <a:ext uri="{FF2B5EF4-FFF2-40B4-BE49-F238E27FC236}">
                <a16:creationId xmlns:a16="http://schemas.microsoft.com/office/drawing/2014/main" id="{EEF81F7C-FE1F-BFE7-73B5-C1DD13EDF75B}"/>
              </a:ext>
            </a:extLst>
          </p:cNvPr>
          <p:cNvSpPr>
            <a:spLocks noGrp="1"/>
          </p:cNvSpPr>
          <p:nvPr>
            <p:ph idx="1"/>
          </p:nvPr>
        </p:nvSpPr>
        <p:spPr/>
        <p:txBody>
          <a:bodyPr>
            <a:normAutofit fontScale="92500" lnSpcReduction="20000"/>
          </a:bodyPr>
          <a:lstStyle/>
          <a:p>
            <a:r>
              <a:rPr lang="en-US" sz="2000" b="1" u="sng" dirty="0"/>
              <a:t>ROE – 9.25% </a:t>
            </a:r>
            <a:r>
              <a:rPr lang="en-US" sz="2000" u="sng" dirty="0"/>
              <a:t>and Earnings Sharing </a:t>
            </a:r>
          </a:p>
          <a:p>
            <a:pPr lvl="1"/>
            <a:r>
              <a:rPr lang="en-US" sz="2000" dirty="0"/>
              <a:t>&gt; 9.75% but &lt;10.25% is 50/50 Customer/Company (1/2 of Co’s share for SIR)</a:t>
            </a:r>
          </a:p>
          <a:p>
            <a:pPr lvl="1"/>
            <a:r>
              <a:rPr lang="en-US" sz="2000" dirty="0"/>
              <a:t>= or &gt; 10.25% but &lt;10.75% is 75/25 Customer/Company</a:t>
            </a:r>
          </a:p>
          <a:p>
            <a:pPr lvl="1"/>
            <a:r>
              <a:rPr lang="en-US" sz="2000" dirty="0"/>
              <a:t>= or &gt;10.75% is 90/10 Customer/Company</a:t>
            </a:r>
          </a:p>
          <a:p>
            <a:r>
              <a:rPr lang="en-US" sz="2000" u="sng" dirty="0"/>
              <a:t>Customer Service Performance Mechanisms (Con Edison Risk):</a:t>
            </a:r>
          </a:p>
          <a:p>
            <a:pPr lvl="1"/>
            <a:r>
              <a:rPr lang="en-US" sz="2000" dirty="0"/>
              <a:t>Commission Complaints (Max. 6, 9 and 10 BPs in RYs1-3)</a:t>
            </a:r>
          </a:p>
          <a:p>
            <a:pPr lvl="1"/>
            <a:r>
              <a:rPr lang="en-US" sz="2000" dirty="0"/>
              <a:t>Emergency Interactions Survey (Max. 3, 4.5 and 7.5 BPs in RYs 1-3) </a:t>
            </a:r>
          </a:p>
          <a:p>
            <a:pPr lvl="1"/>
            <a:r>
              <a:rPr lang="en-US" sz="2000" dirty="0"/>
              <a:t>Non-Emergency Interactions Survey (Max. 3, 4.5 and 7.5 BPs in RYs 1-3)</a:t>
            </a:r>
            <a:endParaRPr lang="en-US" sz="2000" b="1" dirty="0"/>
          </a:p>
          <a:p>
            <a:pPr lvl="1"/>
            <a:r>
              <a:rPr lang="en-US" sz="2000" dirty="0"/>
              <a:t>Call Answer Rate (Max. 6, 9 and 10 BPs in RYs1-3)</a:t>
            </a:r>
          </a:p>
          <a:p>
            <a:pPr lvl="1"/>
            <a:r>
              <a:rPr lang="en-US" sz="2000" dirty="0"/>
              <a:t>Outage Notification ($300K per communication activity, up to an $8M limit)</a:t>
            </a:r>
          </a:p>
          <a:p>
            <a:r>
              <a:rPr lang="en-US" sz="2000" u="sng" dirty="0"/>
              <a:t>Earnings Adjustment Mechanisms </a:t>
            </a:r>
            <a:r>
              <a:rPr lang="en-US" sz="2000" dirty="0"/>
              <a:t>– maximum 46BPs, not including up to 10 BPs for managed charging: Smart Bldg. Electrification (E and G), DR, Light Duty Vehicle Emissions, Transportation Interconnection Timeline, DER Utilization (energy storage and solar), and Managed Charging (BPs TBD in a collaborative) consistent with CLCPA goals.</a:t>
            </a:r>
          </a:p>
          <a:p>
            <a:r>
              <a:rPr lang="en-US" sz="2000" dirty="0"/>
              <a:t>EAM BP for RY1, 2 and 3: </a:t>
            </a:r>
            <a:r>
              <a:rPr lang="en-US" sz="2000" u="sng" dirty="0"/>
              <a:t>Electric ($1.753M, $1.876M, $1.973M</a:t>
            </a:r>
            <a:r>
              <a:rPr lang="en-US" sz="2000" dirty="0"/>
              <a:t>); </a:t>
            </a:r>
            <a:r>
              <a:rPr lang="en-US" sz="2000" u="sng" dirty="0"/>
              <a:t>Gas ($0.645M, $0.697M, $0.740M</a:t>
            </a:r>
            <a:r>
              <a:rPr lang="en-US" sz="2000" dirty="0"/>
              <a:t>) </a:t>
            </a:r>
          </a:p>
          <a:p>
            <a:pPr marL="457200" lvl="1" indent="0">
              <a:buNone/>
            </a:pPr>
            <a:endParaRPr lang="en-US" u="sng" dirty="0"/>
          </a:p>
        </p:txBody>
      </p:sp>
    </p:spTree>
    <p:extLst>
      <p:ext uri="{BB962C8B-B14F-4D97-AF65-F5344CB8AC3E}">
        <p14:creationId xmlns:p14="http://schemas.microsoft.com/office/powerpoint/2010/main" val="186784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DD671-7EFD-EBEB-695A-163194800AED}"/>
              </a:ext>
            </a:extLst>
          </p:cNvPr>
          <p:cNvSpPr>
            <a:spLocks noGrp="1"/>
          </p:cNvSpPr>
          <p:nvPr>
            <p:ph type="title"/>
          </p:nvPr>
        </p:nvSpPr>
        <p:spPr/>
        <p:txBody>
          <a:bodyPr>
            <a:normAutofit/>
          </a:bodyPr>
          <a:lstStyle/>
          <a:p>
            <a:r>
              <a:rPr lang="en-US" sz="3200" dirty="0"/>
              <a:t>Certain New Joint Proposal Provisions of Interest</a:t>
            </a:r>
          </a:p>
        </p:txBody>
      </p:sp>
      <p:sp>
        <p:nvSpPr>
          <p:cNvPr id="3" name="Content Placeholder 2">
            <a:extLst>
              <a:ext uri="{FF2B5EF4-FFF2-40B4-BE49-F238E27FC236}">
                <a16:creationId xmlns:a16="http://schemas.microsoft.com/office/drawing/2014/main" id="{E61915DE-76C1-A105-A4E5-E16DEBCDCE2D}"/>
              </a:ext>
            </a:extLst>
          </p:cNvPr>
          <p:cNvSpPr>
            <a:spLocks noGrp="1"/>
          </p:cNvSpPr>
          <p:nvPr>
            <p:ph idx="1"/>
          </p:nvPr>
        </p:nvSpPr>
        <p:spPr/>
        <p:txBody>
          <a:bodyPr>
            <a:normAutofit fontScale="85000" lnSpcReduction="10000"/>
          </a:bodyPr>
          <a:lstStyle/>
          <a:p>
            <a:r>
              <a:rPr lang="en-US" sz="2100" b="1" dirty="0">
                <a:latin typeface="Times New Roman" panose="02020603050405020304" pitchFamily="18" charset="0"/>
                <a:ea typeface="Times New Roman" panose="02020603050405020304" pitchFamily="18" charset="0"/>
              </a:rPr>
              <a:t>NEW</a:t>
            </a:r>
            <a:r>
              <a:rPr lang="en-US" sz="2100" dirty="0">
                <a:latin typeface="Times New Roman" panose="02020603050405020304" pitchFamily="18" charset="0"/>
                <a:ea typeface="Times New Roman" panose="02020603050405020304" pitchFamily="18" charset="0"/>
              </a:rPr>
              <a:t> </a:t>
            </a:r>
            <a:r>
              <a:rPr lang="en-US" sz="2100" dirty="0">
                <a:effectLst/>
                <a:latin typeface="Times New Roman" panose="02020603050405020304" pitchFamily="18" charset="0"/>
                <a:ea typeface="Times New Roman" panose="02020603050405020304" pitchFamily="18" charset="0"/>
              </a:rPr>
              <a:t>provisions to the MAC and the NYPA OTH Statement section in the PASNY Tariff </a:t>
            </a:r>
            <a:r>
              <a:rPr lang="en-US" sz="2100" u="sng" dirty="0">
                <a:effectLst/>
                <a:latin typeface="Times New Roman" panose="02020603050405020304" pitchFamily="18" charset="0"/>
                <a:ea typeface="Times New Roman" panose="02020603050405020304" pitchFamily="18" charset="0"/>
              </a:rPr>
              <a:t>to credit customers for the revenue requirement impact of </a:t>
            </a:r>
            <a:r>
              <a:rPr lang="en-US" sz="2100" b="1" u="sng" dirty="0">
                <a:effectLst/>
                <a:latin typeface="Times New Roman" panose="02020603050405020304" pitchFamily="18" charset="0"/>
                <a:ea typeface="Times New Roman" panose="02020603050405020304" pitchFamily="18" charset="0"/>
              </a:rPr>
              <a:t>any federal funding received under the Infrastructure Investment and Jobs Act </a:t>
            </a:r>
            <a:r>
              <a:rPr lang="en-US" sz="2100" u="sng" dirty="0">
                <a:effectLst/>
                <a:latin typeface="Times New Roman" panose="02020603050405020304" pitchFamily="18" charset="0"/>
                <a:ea typeface="Times New Roman" panose="02020603050405020304" pitchFamily="18" charset="0"/>
              </a:rPr>
              <a:t>once the underlying project is in-service</a:t>
            </a:r>
            <a:r>
              <a:rPr lang="en-US" sz="2100" dirty="0">
                <a:effectLst/>
                <a:latin typeface="Times New Roman" panose="02020603050405020304" pitchFamily="18" charset="0"/>
                <a:ea typeface="Times New Roman" panose="02020603050405020304" pitchFamily="18" charset="0"/>
              </a:rPr>
              <a:t>. Con Ed has applied for 2 grants.</a:t>
            </a:r>
          </a:p>
          <a:p>
            <a:r>
              <a:rPr lang="en-US" sz="2100" u="sng" dirty="0">
                <a:effectLst/>
                <a:latin typeface="Times New Roman" panose="02020603050405020304" pitchFamily="18" charset="0"/>
                <a:ea typeface="Times New Roman" panose="02020603050405020304" pitchFamily="18" charset="0"/>
              </a:rPr>
              <a:t>Due to </a:t>
            </a:r>
            <a:r>
              <a:rPr lang="en-US" sz="2100" b="1" u="sng" dirty="0">
                <a:effectLst/>
                <a:latin typeface="Times New Roman" panose="02020603050405020304" pitchFamily="18" charset="0"/>
                <a:ea typeface="Times New Roman" panose="02020603050405020304" pitchFamily="18" charset="0"/>
              </a:rPr>
              <a:t>on-going federal litigation</a:t>
            </a:r>
            <a:r>
              <a:rPr lang="en-US" sz="2100" dirty="0">
                <a:effectLst/>
                <a:latin typeface="Times New Roman" panose="02020603050405020304" pitchFamily="18" charset="0"/>
                <a:ea typeface="Times New Roman" panose="02020603050405020304" pitchFamily="18" charset="0"/>
              </a:rPr>
              <a:t>, the </a:t>
            </a:r>
            <a:r>
              <a:rPr lang="en-US" sz="2100" u="sng" dirty="0">
                <a:effectLst/>
                <a:latin typeface="Times New Roman" panose="02020603050405020304" pitchFamily="18" charset="0"/>
                <a:ea typeface="Times New Roman" panose="02020603050405020304" pitchFamily="18" charset="0"/>
              </a:rPr>
              <a:t>Company may incur charges or receive refunds from PJM Interconnection L.L.C. related to its former 1000 MW firm transmission service agreement</a:t>
            </a:r>
            <a:r>
              <a:rPr lang="en-US" sz="2100" dirty="0">
                <a:effectLst/>
                <a:latin typeface="Times New Roman" panose="02020603050405020304" pitchFamily="18" charset="0"/>
                <a:ea typeface="Times New Roman" panose="02020603050405020304" pitchFamily="18" charset="0"/>
              </a:rPr>
              <a:t>.  In the event the Company does incur such charges/refunds, it may recover/credit that amount from/to its Con Edison customers through the MAC and from/to NYPA through the NYPA OTH Statement.</a:t>
            </a:r>
          </a:p>
          <a:p>
            <a:r>
              <a:rPr lang="en-US" sz="2100" b="1" dirty="0">
                <a:effectLst/>
                <a:latin typeface="Times New Roman" panose="02020603050405020304" pitchFamily="18" charset="0"/>
                <a:ea typeface="Times New Roman" panose="02020603050405020304" pitchFamily="18" charset="0"/>
              </a:rPr>
              <a:t>NEW</a:t>
            </a:r>
            <a:r>
              <a:rPr lang="en-US" sz="2100" dirty="0">
                <a:effectLst/>
                <a:latin typeface="Times New Roman" panose="02020603050405020304" pitchFamily="18" charset="0"/>
                <a:ea typeface="Times New Roman" panose="02020603050405020304" pitchFamily="18" charset="0"/>
              </a:rPr>
              <a:t> The Company will </a:t>
            </a:r>
            <a:r>
              <a:rPr lang="en-US" sz="2100" u="sng" dirty="0">
                <a:effectLst/>
                <a:latin typeface="Times New Roman" panose="02020603050405020304" pitchFamily="18" charset="0"/>
                <a:ea typeface="Times New Roman" panose="02020603050405020304" pitchFamily="18" charset="0"/>
              </a:rPr>
              <a:t>implement a </a:t>
            </a:r>
            <a:r>
              <a:rPr lang="en-US" sz="2100" b="1" u="sng" dirty="0">
                <a:effectLst/>
                <a:latin typeface="Times New Roman" panose="02020603050405020304" pitchFamily="18" charset="0"/>
                <a:ea typeface="Times New Roman" panose="02020603050405020304" pitchFamily="18" charset="0"/>
              </a:rPr>
              <a:t>price guarantee </a:t>
            </a:r>
            <a:r>
              <a:rPr lang="en-US" sz="2100" u="sng" dirty="0">
                <a:effectLst/>
                <a:latin typeface="Times New Roman" panose="02020603050405020304" pitchFamily="18" charset="0"/>
                <a:ea typeface="Times New Roman" panose="02020603050405020304" pitchFamily="18" charset="0"/>
              </a:rPr>
              <a:t>for </a:t>
            </a:r>
            <a:r>
              <a:rPr lang="en-US" sz="2100" b="1" u="sng" dirty="0">
                <a:effectLst/>
                <a:latin typeface="Times New Roman" panose="02020603050405020304" pitchFamily="18" charset="0"/>
                <a:ea typeface="Times New Roman" panose="02020603050405020304" pitchFamily="18" charset="0"/>
              </a:rPr>
              <a:t>new or existing residential customers </a:t>
            </a:r>
            <a:r>
              <a:rPr lang="en-US" sz="2100" u="sng" dirty="0">
                <a:effectLst/>
                <a:latin typeface="Times New Roman" panose="02020603050405020304" pitchFamily="18" charset="0"/>
                <a:ea typeface="Times New Roman" panose="02020603050405020304" pitchFamily="18" charset="0"/>
              </a:rPr>
              <a:t>under </a:t>
            </a:r>
            <a:r>
              <a:rPr lang="en-US" sz="2100" b="1" u="sng" dirty="0">
                <a:effectLst/>
                <a:latin typeface="Times New Roman" panose="02020603050405020304" pitchFamily="18" charset="0"/>
                <a:ea typeface="Times New Roman" panose="02020603050405020304" pitchFamily="18" charset="0"/>
              </a:rPr>
              <a:t>SC 1 Rate IV</a:t>
            </a:r>
            <a:r>
              <a:rPr lang="en-US" sz="2100" u="sng" dirty="0">
                <a:effectLst/>
                <a:latin typeface="Times New Roman" panose="02020603050405020304" pitchFamily="18" charset="0"/>
                <a:ea typeface="Times New Roman" panose="02020603050405020304" pitchFamily="18" charset="0"/>
              </a:rPr>
              <a:t> operating either </a:t>
            </a:r>
            <a:r>
              <a:rPr lang="en-US" sz="2100" b="1" u="sng" dirty="0">
                <a:effectLst/>
                <a:latin typeface="Times New Roman" panose="02020603050405020304" pitchFamily="18" charset="0"/>
                <a:ea typeface="Times New Roman" panose="02020603050405020304" pitchFamily="18" charset="0"/>
              </a:rPr>
              <a:t>air source heat pumps or ground source heat pumps </a:t>
            </a:r>
            <a:r>
              <a:rPr lang="en-US" sz="2100" u="sng" dirty="0">
                <a:effectLst/>
                <a:latin typeface="Times New Roman" panose="02020603050405020304" pitchFamily="18" charset="0"/>
                <a:ea typeface="Times New Roman" panose="02020603050405020304" pitchFamily="18" charset="0"/>
              </a:rPr>
              <a:t>(no more than 500 for each) for research purposes and limited to the term of the rate plan</a:t>
            </a:r>
            <a:r>
              <a:rPr lang="en-US" sz="2100" dirty="0">
                <a:effectLst/>
                <a:latin typeface="Times New Roman" panose="02020603050405020304" pitchFamily="18" charset="0"/>
                <a:ea typeface="Times New Roman" panose="02020603050405020304" pitchFamily="18" charset="0"/>
              </a:rPr>
              <a:t>. </a:t>
            </a:r>
            <a:r>
              <a:rPr lang="en-US" sz="2100" b="1" dirty="0">
                <a:effectLst/>
                <a:latin typeface="Times New Roman" panose="02020603050405020304" pitchFamily="18" charset="0"/>
                <a:ea typeface="Times New Roman" panose="02020603050405020304" pitchFamily="18" charset="0"/>
              </a:rPr>
              <a:t>Credit will be for the difference between SC1 Rate IV and SC1 Rate I</a:t>
            </a:r>
            <a:r>
              <a:rPr lang="en-US" sz="2100" dirty="0">
                <a:effectLst/>
                <a:latin typeface="Times New Roman" panose="02020603050405020304" pitchFamily="18" charset="0"/>
                <a:ea typeface="Times New Roman" panose="02020603050405020304" pitchFamily="18" charset="0"/>
              </a:rPr>
              <a:t> </a:t>
            </a:r>
            <a:r>
              <a:rPr lang="en-US" sz="2100" u="sng" dirty="0">
                <a:effectLst/>
                <a:latin typeface="Times New Roman" panose="02020603050405020304" pitchFamily="18" charset="0"/>
                <a:ea typeface="Times New Roman" panose="02020603050405020304" pitchFamily="18" charset="0"/>
              </a:rPr>
              <a:t>on a total bill basis for full-service customers </a:t>
            </a:r>
            <a:r>
              <a:rPr lang="en-US" sz="2100" dirty="0">
                <a:effectLst/>
                <a:latin typeface="Times New Roman" panose="02020603050405020304" pitchFamily="18" charset="0"/>
                <a:ea typeface="Times New Roman" panose="02020603050405020304" pitchFamily="18" charset="0"/>
              </a:rPr>
              <a:t>and on a </a:t>
            </a:r>
            <a:r>
              <a:rPr lang="en-US" sz="2100" u="sng" dirty="0">
                <a:effectLst/>
                <a:latin typeface="Times New Roman" panose="02020603050405020304" pitchFamily="18" charset="0"/>
                <a:ea typeface="Times New Roman" panose="02020603050405020304" pitchFamily="18" charset="0"/>
              </a:rPr>
              <a:t>delivery-only basis for retail access customers</a:t>
            </a:r>
            <a:r>
              <a:rPr lang="en-US" sz="2100" dirty="0">
                <a:effectLst/>
                <a:latin typeface="Times New Roman" panose="02020603050405020304" pitchFamily="18" charset="0"/>
                <a:ea typeface="Times New Roman" panose="02020603050405020304" pitchFamily="18" charset="0"/>
              </a:rPr>
              <a:t>.</a:t>
            </a:r>
          </a:p>
          <a:p>
            <a:r>
              <a:rPr lang="en-US" sz="2100" b="1" dirty="0">
                <a:effectLst/>
                <a:latin typeface="Times New Roman" panose="02020603050405020304" pitchFamily="18" charset="0"/>
                <a:ea typeface="Times New Roman" panose="02020603050405020304" pitchFamily="18" charset="0"/>
              </a:rPr>
              <a:t>NEW</a:t>
            </a:r>
            <a:r>
              <a:rPr lang="en-US" sz="2100" dirty="0">
                <a:effectLst/>
                <a:latin typeface="Times New Roman" panose="02020603050405020304" pitchFamily="18" charset="0"/>
                <a:ea typeface="Times New Roman" panose="02020603050405020304" pitchFamily="18" charset="0"/>
              </a:rPr>
              <a:t> The Company’s gas rate design reflects a </a:t>
            </a:r>
            <a:r>
              <a:rPr lang="en-US" sz="2100" u="sng" dirty="0">
                <a:effectLst/>
                <a:latin typeface="Times New Roman" panose="02020603050405020304" pitchFamily="18" charset="0"/>
                <a:ea typeface="Times New Roman" panose="02020603050405020304" pitchFamily="18" charset="0"/>
              </a:rPr>
              <a:t>10-year phase-out of declining block rates </a:t>
            </a:r>
            <a:r>
              <a:rPr lang="en-US" sz="2100" dirty="0">
                <a:effectLst/>
                <a:latin typeface="Times New Roman" panose="02020603050405020304" pitchFamily="18" charset="0"/>
                <a:ea typeface="Times New Roman" panose="02020603050405020304" pitchFamily="18" charset="0"/>
              </a:rPr>
              <a:t>in SC 2 and SC 3.</a:t>
            </a:r>
          </a:p>
          <a:p>
            <a:r>
              <a:rPr lang="en-US" sz="2100" dirty="0">
                <a:effectLst/>
                <a:latin typeface="Times New Roman" panose="02020603050405020304" pitchFamily="18" charset="0"/>
                <a:ea typeface="Calibri" panose="020F0502020204030204" pitchFamily="34" charset="0"/>
              </a:rPr>
              <a:t>Extends the </a:t>
            </a:r>
            <a:r>
              <a:rPr lang="en-US" sz="2100" u="sng" dirty="0">
                <a:effectLst/>
                <a:latin typeface="Times New Roman" panose="02020603050405020304" pitchFamily="18" charset="0"/>
                <a:ea typeface="Times New Roman" panose="02020603050405020304" pitchFamily="18" charset="0"/>
              </a:rPr>
              <a:t>Business Incentive Rate</a:t>
            </a:r>
            <a:r>
              <a:rPr lang="en-US" sz="2100" u="sng" dirty="0">
                <a:effectLst/>
                <a:latin typeface="Times New Roman" panose="02020603050405020304" pitchFamily="18" charset="0"/>
                <a:ea typeface="Calibri" panose="020F0502020204030204" pitchFamily="34" charset="0"/>
              </a:rPr>
              <a:t> </a:t>
            </a:r>
            <a:r>
              <a:rPr lang="en-US" sz="2100" dirty="0">
                <a:effectLst/>
                <a:latin typeface="Times New Roman" panose="02020603050405020304" pitchFamily="18" charset="0"/>
                <a:ea typeface="Calibri" panose="020F0502020204030204" pitchFamily="34" charset="0"/>
              </a:rPr>
              <a:t>application period during the term of the new rate plan, and update </a:t>
            </a:r>
            <a:r>
              <a:rPr lang="en-US" sz="2100" dirty="0">
                <a:effectLst/>
                <a:latin typeface="Times New Roman" panose="02020603050405020304" pitchFamily="18" charset="0"/>
                <a:ea typeface="Times New Roman" panose="02020603050405020304" pitchFamily="18" charset="0"/>
              </a:rPr>
              <a:t>the Biomedical Research Program by </a:t>
            </a:r>
            <a:r>
              <a:rPr lang="en-US" sz="2100" u="sng" dirty="0">
                <a:effectLst/>
                <a:latin typeface="Times New Roman" panose="02020603050405020304" pitchFamily="18" charset="0"/>
                <a:ea typeface="Times New Roman" panose="02020603050405020304" pitchFamily="18" charset="0"/>
              </a:rPr>
              <a:t>extending by two years the term for BIR rate reductions </a:t>
            </a:r>
            <a:r>
              <a:rPr lang="en-US" sz="2100" b="1" u="sng" dirty="0">
                <a:effectLst/>
                <a:latin typeface="Times New Roman" panose="02020603050405020304" pitchFamily="18" charset="0"/>
                <a:ea typeface="Times New Roman" panose="02020603050405020304" pitchFamily="18" charset="0"/>
              </a:rPr>
              <a:t>for  existing customers</a:t>
            </a:r>
            <a:r>
              <a:rPr lang="en-US" sz="2100" dirty="0">
                <a:effectLst/>
                <a:latin typeface="Times New Roman" panose="02020603050405020304" pitchFamily="18" charset="0"/>
                <a:ea typeface="Times New Roman" panose="02020603050405020304" pitchFamily="18" charset="0"/>
              </a:rPr>
              <a:t>, and </a:t>
            </a:r>
            <a:r>
              <a:rPr lang="en-US" sz="2100" b="1" u="sng" dirty="0">
                <a:effectLst/>
                <a:latin typeface="Times New Roman" panose="02020603050405020304" pitchFamily="18" charset="0"/>
                <a:ea typeface="Times New Roman" panose="02020603050405020304" pitchFamily="18" charset="0"/>
              </a:rPr>
              <a:t>for new customers </a:t>
            </a:r>
            <a:r>
              <a:rPr lang="en-US" sz="2100" u="sng" dirty="0">
                <a:effectLst/>
                <a:latin typeface="Times New Roman" panose="02020603050405020304" pitchFamily="18" charset="0"/>
                <a:ea typeface="Times New Roman" panose="02020603050405020304" pitchFamily="18" charset="0"/>
              </a:rPr>
              <a:t>application terms through December 31, 2025 will be 12 years</a:t>
            </a:r>
            <a:r>
              <a:rPr lang="en-US" sz="2100" dirty="0">
                <a:effectLst/>
                <a:latin typeface="Times New Roman" panose="02020603050405020304" pitchFamily="18" charset="0"/>
                <a:ea typeface="Times New Roman" panose="02020603050405020304" pitchFamily="18" charset="0"/>
              </a:rPr>
              <a:t>, and application terms </a:t>
            </a:r>
            <a:r>
              <a:rPr lang="en-US" sz="2100" u="sng" dirty="0">
                <a:effectLst/>
                <a:latin typeface="Times New Roman" panose="02020603050405020304" pitchFamily="18" charset="0"/>
                <a:ea typeface="Times New Roman" panose="02020603050405020304" pitchFamily="18" charset="0"/>
              </a:rPr>
              <a:t>after January 1, 2026, will revert back to 10 year terms</a:t>
            </a:r>
            <a:r>
              <a:rPr lang="en-US" sz="2100" dirty="0">
                <a:effectLst/>
                <a:latin typeface="Times New Roman" panose="02020603050405020304" pitchFamily="18" charset="0"/>
                <a:ea typeface="Times New Roman" panose="02020603050405020304" pitchFamily="18" charset="0"/>
              </a:rPr>
              <a:t>. </a:t>
            </a:r>
          </a:p>
          <a:p>
            <a:pPr marL="0" indent="0">
              <a:buNone/>
            </a:pPr>
            <a:endParaRPr lang="en-US" u="sng" dirty="0"/>
          </a:p>
        </p:txBody>
      </p:sp>
    </p:spTree>
    <p:extLst>
      <p:ext uri="{BB962C8B-B14F-4D97-AF65-F5344CB8AC3E}">
        <p14:creationId xmlns:p14="http://schemas.microsoft.com/office/powerpoint/2010/main" val="94986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BF29D-073B-B550-AC32-4AB2EB8FA376}"/>
              </a:ext>
            </a:extLst>
          </p:cNvPr>
          <p:cNvSpPr>
            <a:spLocks noGrp="1"/>
          </p:cNvSpPr>
          <p:nvPr>
            <p:ph type="title"/>
          </p:nvPr>
        </p:nvSpPr>
        <p:spPr/>
        <p:txBody>
          <a:bodyPr>
            <a:normAutofit/>
          </a:bodyPr>
          <a:lstStyle/>
          <a:p>
            <a:r>
              <a:rPr lang="en-US" sz="2800" dirty="0"/>
              <a:t>Conservation Voltage Optimization (CVO); Customer Recommendation and Analysis Tools, Non-Wire Alternative</a:t>
            </a:r>
          </a:p>
        </p:txBody>
      </p:sp>
      <p:sp>
        <p:nvSpPr>
          <p:cNvPr id="3" name="Content Placeholder 2">
            <a:extLst>
              <a:ext uri="{FF2B5EF4-FFF2-40B4-BE49-F238E27FC236}">
                <a16:creationId xmlns:a16="http://schemas.microsoft.com/office/drawing/2014/main" id="{07F27BDB-36D6-7E1A-2279-9444A03C1270}"/>
              </a:ext>
            </a:extLst>
          </p:cNvPr>
          <p:cNvSpPr>
            <a:spLocks noGrp="1"/>
          </p:cNvSpPr>
          <p:nvPr>
            <p:ph idx="1"/>
          </p:nvPr>
        </p:nvSpPr>
        <p:spPr/>
        <p:txBody>
          <a:bodyPr>
            <a:normAutofit/>
          </a:bodyPr>
          <a:lstStyle/>
          <a:p>
            <a:pPr lvl="1"/>
            <a:r>
              <a:rPr lang="en-US" sz="1800" dirty="0"/>
              <a:t>CVO will </a:t>
            </a:r>
            <a:r>
              <a:rPr lang="en-US" sz="1800" u="sng" dirty="0"/>
              <a:t>reduce total energy consumption and associated power generation emissions </a:t>
            </a:r>
            <a:r>
              <a:rPr lang="en-US" sz="1800" dirty="0"/>
              <a:t>while </a:t>
            </a:r>
            <a:r>
              <a:rPr lang="en-US" sz="1800" u="sng" dirty="0"/>
              <a:t>reducing ratepayer energy costs by optimizing the operation of voltage regulation equipment</a:t>
            </a:r>
            <a:r>
              <a:rPr lang="en-US" sz="1800" dirty="0"/>
              <a:t>. </a:t>
            </a:r>
          </a:p>
          <a:p>
            <a:pPr marL="457200" lvl="1" indent="0">
              <a:buNone/>
            </a:pPr>
            <a:endParaRPr lang="en-US" sz="1800" dirty="0"/>
          </a:p>
          <a:p>
            <a:pPr lvl="1"/>
            <a:r>
              <a:rPr lang="en-US" sz="1800" dirty="0"/>
              <a:t>A new set of </a:t>
            </a:r>
            <a:r>
              <a:rPr lang="en-US" sz="1800" u="sng" dirty="0"/>
              <a:t>Customer Recommendation and Analysis Tools </a:t>
            </a:r>
            <a:r>
              <a:rPr lang="en-US" sz="1800" dirty="0"/>
              <a:t>will help </a:t>
            </a:r>
            <a:r>
              <a:rPr lang="en-US" sz="1800" u="sng" dirty="0"/>
              <a:t>guide customers through energy efficiency and electrification issues</a:t>
            </a:r>
            <a:r>
              <a:rPr lang="en-US" sz="1800" dirty="0"/>
              <a:t> and </a:t>
            </a:r>
            <a:r>
              <a:rPr lang="en-US" sz="1800" u="sng" dirty="0"/>
              <a:t>ease program participation for contractors installing associated equipment</a:t>
            </a:r>
            <a:r>
              <a:rPr lang="en-US" sz="1800" dirty="0"/>
              <a:t>.</a:t>
            </a:r>
          </a:p>
          <a:p>
            <a:pPr marL="457200" lvl="1" indent="0">
              <a:buNone/>
            </a:pPr>
            <a:endParaRPr lang="en-US" sz="1800" u="sng" dirty="0"/>
          </a:p>
          <a:p>
            <a:pPr lvl="1"/>
            <a:r>
              <a:rPr lang="en-US" sz="1800" u="sng" dirty="0"/>
              <a:t>Con Ed to build and operate two </a:t>
            </a:r>
            <a:r>
              <a:rPr lang="en-US" sz="1800" u="sng" dirty="0" err="1"/>
              <a:t>nonwires</a:t>
            </a:r>
            <a:r>
              <a:rPr lang="en-US" sz="1800" u="sng" dirty="0"/>
              <a:t> alternatives energy storage facilities that will add 17.4 MW/69.7 MWh of capability to the electric system</a:t>
            </a:r>
            <a:r>
              <a:rPr lang="en-US" sz="1800" dirty="0"/>
              <a:t>.</a:t>
            </a:r>
            <a:endParaRPr lang="en-US" sz="1800" dirty="0">
              <a:effectLst/>
              <a:ea typeface="Times New Roman" panose="02020603050405020304" pitchFamily="18" charset="0"/>
            </a:endParaRPr>
          </a:p>
          <a:p>
            <a:pPr lvl="1"/>
            <a:endParaRPr lang="en-US" sz="1800" dirty="0">
              <a:effectLst/>
              <a:latin typeface="Times New Roman" panose="02020603050405020304" pitchFamily="18" charset="0"/>
              <a:ea typeface="Times New Roman" panose="02020603050405020304" pitchFamily="18" charset="0"/>
            </a:endParaRPr>
          </a:p>
          <a:p>
            <a:pPr lvl="1"/>
            <a:endParaRPr lang="en-US" dirty="0"/>
          </a:p>
        </p:txBody>
      </p:sp>
    </p:spTree>
    <p:extLst>
      <p:ext uri="{BB962C8B-B14F-4D97-AF65-F5344CB8AC3E}">
        <p14:creationId xmlns:p14="http://schemas.microsoft.com/office/powerpoint/2010/main" val="3727687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3DCA-14BF-5D58-5504-F93EE2BB2E23}"/>
              </a:ext>
            </a:extLst>
          </p:cNvPr>
          <p:cNvSpPr>
            <a:spLocks noGrp="1"/>
          </p:cNvSpPr>
          <p:nvPr>
            <p:ph type="title"/>
          </p:nvPr>
        </p:nvSpPr>
        <p:spPr/>
        <p:txBody>
          <a:bodyPr>
            <a:normAutofit/>
          </a:bodyPr>
          <a:lstStyle/>
          <a:p>
            <a:r>
              <a:rPr lang="en-US" sz="2800" b="1" dirty="0"/>
              <a:t>Selective Undergrounding Pilot Program, Certified Natural Gas Pilot, R&amp;D and Hydrogen Safety </a:t>
            </a:r>
            <a:endParaRPr lang="en-US" sz="2800" dirty="0"/>
          </a:p>
        </p:txBody>
      </p:sp>
      <p:sp>
        <p:nvSpPr>
          <p:cNvPr id="3" name="Content Placeholder 2">
            <a:extLst>
              <a:ext uri="{FF2B5EF4-FFF2-40B4-BE49-F238E27FC236}">
                <a16:creationId xmlns:a16="http://schemas.microsoft.com/office/drawing/2014/main" id="{51016490-6E81-B76E-FA7D-2D2F103CDF14}"/>
              </a:ext>
            </a:extLst>
          </p:cNvPr>
          <p:cNvSpPr>
            <a:spLocks noGrp="1"/>
          </p:cNvSpPr>
          <p:nvPr>
            <p:ph idx="1"/>
          </p:nvPr>
        </p:nvSpPr>
        <p:spPr/>
        <p:txBody>
          <a:bodyPr>
            <a:normAutofit/>
          </a:bodyPr>
          <a:lstStyle/>
          <a:p>
            <a:r>
              <a:rPr lang="en-US" sz="2000" dirty="0">
                <a:effectLst/>
                <a:latin typeface="Times New Roman" panose="02020603050405020304" pitchFamily="18" charset="0"/>
                <a:ea typeface="Times New Roman" panose="02020603050405020304" pitchFamily="18" charset="0"/>
              </a:rPr>
              <a:t>Selective Undergrounding Pilot</a:t>
            </a:r>
          </a:p>
          <a:p>
            <a:pPr marL="0" indent="0">
              <a:buNone/>
            </a:pPr>
            <a:r>
              <a:rPr lang="en-US" sz="2000" dirty="0">
                <a:effectLst/>
                <a:latin typeface="Times New Roman" panose="02020603050405020304" pitchFamily="18" charset="0"/>
                <a:ea typeface="Times New Roman" panose="02020603050405020304" pitchFamily="18" charset="0"/>
              </a:rPr>
              <a:t>Authorized $75M over three years.  The Company </a:t>
            </a:r>
            <a:r>
              <a:rPr lang="en-US" sz="2000" u="sng" dirty="0">
                <a:effectLst/>
                <a:latin typeface="Times New Roman" panose="02020603050405020304" pitchFamily="18" charset="0"/>
                <a:ea typeface="Times New Roman" panose="02020603050405020304" pitchFamily="18" charset="0"/>
              </a:rPr>
              <a:t>will identify and prioritize sections of Con Edison’s overhead distribution system, where customers frequently experience outages caused by severe weather, for undergrounding under this Pilot Program</a:t>
            </a:r>
            <a:r>
              <a:rPr lang="en-US" sz="2000" dirty="0">
                <a:effectLst/>
                <a:latin typeface="Times New Roman" panose="02020603050405020304" pitchFamily="18" charset="0"/>
                <a:ea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rPr>
              <a:t>Certified Natural Gas Pilot</a:t>
            </a:r>
          </a:p>
          <a:p>
            <a:pPr lvl="1">
              <a:lnSpc>
                <a:spcPct val="100000"/>
              </a:lnSpc>
              <a:spcBef>
                <a:spcPts val="0"/>
              </a:spcBef>
            </a:pPr>
            <a:r>
              <a:rPr lang="en-US" sz="2000" dirty="0">
                <a:effectLst/>
                <a:latin typeface="Times New Roman" panose="02020603050405020304" pitchFamily="18" charset="0"/>
                <a:ea typeface="Times New Roman" panose="02020603050405020304" pitchFamily="18" charset="0"/>
              </a:rPr>
              <a:t>Company </a:t>
            </a:r>
            <a:r>
              <a:rPr lang="en-US" sz="2000" u="sng" dirty="0">
                <a:effectLst/>
                <a:latin typeface="Times New Roman" panose="02020603050405020304" pitchFamily="18" charset="0"/>
                <a:ea typeface="Times New Roman" panose="02020603050405020304" pitchFamily="18" charset="0"/>
              </a:rPr>
              <a:t>will implement a pilot program designed to allow for the procurement of certified gas</a:t>
            </a:r>
            <a:r>
              <a:rPr lang="en-US" sz="2000" dirty="0">
                <a:effectLst/>
                <a:latin typeface="Times New Roman" panose="02020603050405020304" pitchFamily="18" charset="0"/>
                <a:ea typeface="Times New Roman" panose="02020603050405020304" pitchFamily="18" charset="0"/>
              </a:rPr>
              <a:t>, during the rate period, limited to an annual cost above traditional supplies of $800,000 per year. Procured certified gas will be recovered similarly to other natural gas purchases through the GCF. </a:t>
            </a:r>
          </a:p>
          <a:p>
            <a:r>
              <a:rPr lang="en-US" sz="2000" dirty="0"/>
              <a:t>Con Ed has the </a:t>
            </a:r>
            <a:r>
              <a:rPr lang="en-US" sz="2000" u="sng" dirty="0"/>
              <a:t>option to use available R&amp;D funds to conduct research into whether hydrogen is safe to use and, only if it is, whether the use of hydrogen makes sense as part of the Company’s efforts to satisfy CLCPA goals</a:t>
            </a:r>
            <a:r>
              <a:rPr lang="en-US" sz="2000" dirty="0"/>
              <a: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981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67FF8-DA25-5ADB-AD46-B759DFE2A4F4}"/>
              </a:ext>
            </a:extLst>
          </p:cNvPr>
          <p:cNvSpPr>
            <a:spLocks noGrp="1"/>
          </p:cNvSpPr>
          <p:nvPr>
            <p:ph type="title"/>
          </p:nvPr>
        </p:nvSpPr>
        <p:spPr/>
        <p:txBody>
          <a:bodyPr>
            <a:normAutofit/>
          </a:bodyPr>
          <a:lstStyle/>
          <a:p>
            <a:r>
              <a:rPr lang="en-US" sz="4000" dirty="0"/>
              <a:t>22-S-0659 Con Edison Steam Rate Case Update</a:t>
            </a:r>
          </a:p>
        </p:txBody>
      </p:sp>
      <p:sp>
        <p:nvSpPr>
          <p:cNvPr id="3" name="Content Placeholder 2">
            <a:extLst>
              <a:ext uri="{FF2B5EF4-FFF2-40B4-BE49-F238E27FC236}">
                <a16:creationId xmlns:a16="http://schemas.microsoft.com/office/drawing/2014/main" id="{2BF09E0C-4062-9A8B-1004-7A112C2D0CF1}"/>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endParaRPr lang="en-US" sz="1900" dirty="0">
              <a:effectLst/>
              <a:latin typeface="Times New Roman" panose="02020603050405020304" pitchFamily="18" charset="0"/>
              <a:ea typeface="Times New Roman" panose="02020603050405020304" pitchFamily="18" charset="0"/>
            </a:endParaRPr>
          </a:p>
          <a:p>
            <a:pPr marR="0">
              <a:spcBef>
                <a:spcPts val="0"/>
              </a:spcBef>
              <a:spcAft>
                <a:spcPts val="0"/>
              </a:spcAft>
            </a:pPr>
            <a:r>
              <a:rPr lang="en-US" dirty="0">
                <a:effectLst/>
                <a:ea typeface="Calibri" panose="020F0502020204030204" pitchFamily="34" charset="0"/>
              </a:rPr>
              <a:t>7/28/23 </a:t>
            </a:r>
            <a:r>
              <a:rPr lang="en-US" dirty="0"/>
              <a:t>23 – Con Ed provided its first draft Joint Proposal (“JP”) to the parties;</a:t>
            </a:r>
          </a:p>
          <a:p>
            <a:pPr marR="0">
              <a:spcBef>
                <a:spcPts val="0"/>
              </a:spcBef>
              <a:spcAft>
                <a:spcPts val="0"/>
              </a:spcAft>
            </a:pPr>
            <a:r>
              <a:rPr lang="en-US" dirty="0"/>
              <a:t>August 2023 – Settlement negotiation on draft JP ongoing;</a:t>
            </a:r>
          </a:p>
          <a:p>
            <a:pPr marR="0">
              <a:spcBef>
                <a:spcPts val="0"/>
              </a:spcBef>
              <a:spcAft>
                <a:spcPts val="0"/>
              </a:spcAft>
            </a:pPr>
            <a:r>
              <a:rPr lang="en-US" u="sng" dirty="0"/>
              <a:t>End of August </a:t>
            </a:r>
            <a:r>
              <a:rPr lang="en-US" dirty="0"/>
              <a:t>– estimate of when JP is expected to be filed in order to avoid a further extension of the suspension period beyond the existing November 20</a:t>
            </a:r>
            <a:r>
              <a:rPr lang="en-US" baseline="30000" dirty="0"/>
              <a:t>th</a:t>
            </a:r>
            <a:r>
              <a:rPr lang="en-US" dirty="0"/>
              <a:t> date.</a:t>
            </a:r>
          </a:p>
          <a:p>
            <a:pPr marR="0">
              <a:spcBef>
                <a:spcPts val="0"/>
              </a:spcBef>
              <a:spcAft>
                <a:spcPts val="0"/>
              </a:spcAft>
            </a:pPr>
            <a:r>
              <a:rPr lang="en-US" dirty="0"/>
              <a:t>Confidential Briefing to the Board at the Board Only meeting following this meeting.</a:t>
            </a:r>
          </a:p>
          <a:p>
            <a:pPr marR="0">
              <a:spcBef>
                <a:spcPts val="0"/>
              </a:spcBef>
              <a:spcAft>
                <a:spcPts val="0"/>
              </a:spcAft>
            </a:pPr>
            <a:endParaRPr lang="en-US" dirty="0"/>
          </a:p>
        </p:txBody>
      </p:sp>
    </p:spTree>
    <p:extLst>
      <p:ext uri="{BB962C8B-B14F-4D97-AF65-F5344CB8AC3E}">
        <p14:creationId xmlns:p14="http://schemas.microsoft.com/office/powerpoint/2010/main" val="2391914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6101</TotalTime>
  <Words>2172</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 NYECC Board of Directors Briefing including PSC Order on Con Edison Electric and Gas Rate Cases (22-E-0064 and 22-G-0065), Update on Con Edison Steam Case (22-S-0659), and PSC Order on Energy Efficiency/Building Electrification  (18-M-0084), also (23-G-0147) and (15-E-0302) </vt:lpstr>
      <vt:lpstr>PSC Order on 7/20/23 in Con Edison Electric and Gas Rate Cases (22-E-0064 and 22-G-0065)</vt:lpstr>
      <vt:lpstr>Comparison of Con Edison’s Initial Rate Cases Ask and 7/20/23 PSC Order</vt:lpstr>
      <vt:lpstr>Planned Electric and Gas Capital Spending for RY1, RY2 and RY3 (excluding Advanced Metering Infrastructure and Customer Service System); Reconciliations</vt:lpstr>
      <vt:lpstr>ROE, Earnings Sharing, CSPM, EAMs and Value of EAM BP</vt:lpstr>
      <vt:lpstr>Certain New Joint Proposal Provisions of Interest</vt:lpstr>
      <vt:lpstr>Conservation Voltage Optimization (CVO); Customer Recommendation and Analysis Tools, Non-Wire Alternative</vt:lpstr>
      <vt:lpstr>Selective Undergrounding Pilot Program, Certified Natural Gas Pilot, R&amp;D and Hydrogen Safety </vt:lpstr>
      <vt:lpstr>22-S-0659 Con Edison Steam Rate Case Update</vt:lpstr>
      <vt:lpstr>7/20/23 PSC Order Directing Energy Efficiency and Building Electrification Proposals (14-M-0094 and 18-M-0084) resulting from Party Comments (incl. NYECC) on 3/27/23</vt:lpstr>
      <vt:lpstr>Con Edison Gas System Long Term Plan - 23-G-0147 – filed 5/31/23 </vt:lpstr>
      <vt:lpstr>15-E-0302 - Comments deadline extended to August 16,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NYECC Board of Director Briefing on Settlement Negotiations in Con Edison Electric and Gas Rate Cases (22-E-0064 and 22-G-0065)</dc:title>
  <dc:creator>George Diamantopoulos</dc:creator>
  <cp:lastModifiedBy>Ben Wallack</cp:lastModifiedBy>
  <cp:revision>152</cp:revision>
  <dcterms:created xsi:type="dcterms:W3CDTF">2023-01-17T17:10:17Z</dcterms:created>
  <dcterms:modified xsi:type="dcterms:W3CDTF">2023-08-08T16:25:53Z</dcterms:modified>
</cp:coreProperties>
</file>